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mp3" ContentType="audio/mp3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7" r:id="rId2"/>
    <p:sldId id="259" r:id="rId3"/>
    <p:sldId id="260" r:id="rId4"/>
    <p:sldId id="261" r:id="rId5"/>
    <p:sldId id="265" r:id="rId6"/>
    <p:sldId id="270" r:id="rId7"/>
    <p:sldId id="267" r:id="rId8"/>
    <p:sldId id="298" r:id="rId9"/>
    <p:sldId id="274" r:id="rId10"/>
    <p:sldId id="299" r:id="rId11"/>
    <p:sldId id="262" r:id="rId12"/>
    <p:sldId id="276" r:id="rId13"/>
    <p:sldId id="294" r:id="rId14"/>
    <p:sldId id="301" r:id="rId15"/>
    <p:sldId id="295" r:id="rId16"/>
    <p:sldId id="302" r:id="rId17"/>
    <p:sldId id="303" r:id="rId18"/>
    <p:sldId id="304" r:id="rId19"/>
    <p:sldId id="296" r:id="rId20"/>
    <p:sldId id="268" r:id="rId21"/>
    <p:sldId id="300" r:id="rId22"/>
    <p:sldId id="273" r:id="rId23"/>
    <p:sldId id="293" r:id="rId24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C31"/>
    <a:srgbClr val="00421E"/>
    <a:srgbClr val="00261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2" d="100"/>
          <a:sy n="82" d="100"/>
        </p:scale>
        <p:origin x="-1026" y="30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578671-D98D-42B3-B8F7-FC6267B1BF25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513A9-28C2-4FEA-BD7A-FBFC988B072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513A9-28C2-4FEA-BD7A-FBFC988B072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2018/3/21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media" Target="../media/media1.mp3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audio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jpeg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aike.baidu.com/item/Teambitio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457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3721588"/>
            <a:ext cx="9144000" cy="1993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193800" y="218589"/>
            <a:ext cx="6756400" cy="4223087"/>
            <a:chOff x="1193800" y="218589"/>
            <a:chExt cx="6756400" cy="422308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193800" y="218590"/>
              <a:ext cx="6756400" cy="4223086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193800" y="218589"/>
              <a:ext cx="6756400" cy="4223086"/>
            </a:xfrm>
            <a:prstGeom prst="rect">
              <a:avLst/>
            </a:prstGeom>
          </p:spPr>
        </p:pic>
      </p:grpSp>
      <p:sp>
        <p:nvSpPr>
          <p:cNvPr id="12" name="矩形 11"/>
          <p:cNvSpPr/>
          <p:nvPr/>
        </p:nvSpPr>
        <p:spPr>
          <a:xfrm>
            <a:off x="899592" y="3949814"/>
            <a:ext cx="73448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rgbClr val="006C31"/>
                </a:solidFill>
                <a:latin typeface="Adobe Gothic Std B" panose="020B0800000000000000" pitchFamily="34" charset="-128"/>
                <a:ea typeface="微软雅黑" panose="020B0503020204020204" pitchFamily="34" charset="-122"/>
              </a:rPr>
              <a:t>第九</a:t>
            </a:r>
            <a:r>
              <a:rPr lang="zh-CN" altLang="en-US" sz="4000" b="1" dirty="0" smtClean="0">
                <a:solidFill>
                  <a:srgbClr val="006C31"/>
                </a:solidFill>
                <a:latin typeface="Adobe Gothic Std B" panose="020B0800000000000000" pitchFamily="34" charset="-128"/>
                <a:ea typeface="微软雅黑" panose="020B0503020204020204" pitchFamily="34" charset="-122"/>
              </a:rPr>
              <a:t>组第一次汇报</a:t>
            </a:r>
            <a:endParaRPr lang="zh-CN" altLang="en-US" sz="4000" b="1" dirty="0">
              <a:solidFill>
                <a:srgbClr val="006C31"/>
              </a:solidFill>
              <a:latin typeface="Adobe Gothic Std B" panose="020B0800000000000000" pitchFamily="34" charset="-128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59632" y="4871204"/>
            <a:ext cx="7200800" cy="434568"/>
          </a:xfrm>
          <a:prstGeom prst="roundRect">
            <a:avLst/>
          </a:prstGeom>
          <a:solidFill>
            <a:srgbClr val="006C31"/>
          </a:solidFill>
        </p:spPr>
        <p:txBody>
          <a:bodyPr wrap="square" lIns="115214" tIns="57607" rIns="115214" bIns="57607" rtlCol="0">
            <a:no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小组成员：吴文迪、徐天诚、梁智聪、王彦博、李俊华、吕小凡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0" y="3721604"/>
            <a:ext cx="9144000" cy="72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Yanni - A Walk In The Rain - 雅尼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xmlns="" r:embed="rId8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-609600" y="5069376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60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 animBg="1"/>
      <p:bldP spid="12" grpId="0"/>
      <p:bldP spid="1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2411760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TextBox 14"/>
          <p:cNvSpPr txBox="1">
            <a:spLocks noChangeArrowheads="1"/>
          </p:cNvSpPr>
          <p:nvPr/>
        </p:nvSpPr>
        <p:spPr bwMode="auto">
          <a:xfrm>
            <a:off x="107504" y="286698"/>
            <a:ext cx="2016224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项目部署</a:t>
            </a:r>
            <a:endParaRPr lang="zh-CN" altLang="en-US" sz="16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467544" y="769268"/>
            <a:ext cx="7704856" cy="1008112"/>
          </a:xfrm>
          <a:prstGeom prst="rightArrow">
            <a:avLst>
              <a:gd name="adj1" fmla="val 60078"/>
              <a:gd name="adj2" fmla="val 50000"/>
            </a:avLst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右箭头 4"/>
          <p:cNvSpPr/>
          <p:nvPr/>
        </p:nvSpPr>
        <p:spPr>
          <a:xfrm>
            <a:off x="2483768" y="1057300"/>
            <a:ext cx="5928704" cy="1008112"/>
          </a:xfrm>
          <a:prstGeom prst="rightArrow">
            <a:avLst>
              <a:gd name="adj1" fmla="val 60078"/>
              <a:gd name="adj2" fmla="val 50000"/>
            </a:avLst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4716016" y="1417340"/>
            <a:ext cx="4056496" cy="1008112"/>
          </a:xfrm>
          <a:prstGeom prst="rightArrow">
            <a:avLst>
              <a:gd name="adj1" fmla="val 60078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27584" y="1672623"/>
            <a:ext cx="14401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创建项目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627784" y="2152676"/>
            <a:ext cx="14401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分配待做事务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363636" y="3112783"/>
            <a:ext cx="14401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4499992" y="1705372"/>
            <a:ext cx="1728192" cy="43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确定开发人员</a:t>
            </a:r>
            <a:endParaRPr lang="en-US" altLang="zh-CN" sz="1400" b="1" dirty="0" smtClean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ctr" eaLnBrk="1" hangingPunct="1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协助搭建环境</a:t>
            </a:r>
            <a:endParaRPr lang="en-US" altLang="zh-CN" sz="1400" b="1" dirty="0" smtClean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文本框 7"/>
          <p:cNvSpPr txBox="1">
            <a:spLocks noChangeArrowheads="1"/>
          </p:cNvSpPr>
          <p:nvPr/>
        </p:nvSpPr>
        <p:spPr bwMode="auto">
          <a:xfrm>
            <a:off x="2555776" y="1345332"/>
            <a:ext cx="1728192" cy="441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为所有成员分配下周需要完成的任务</a:t>
            </a:r>
            <a:endParaRPr lang="en-US" altLang="zh-CN" sz="1400" b="1" dirty="0" smtClean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3" name="文本框 7"/>
          <p:cNvSpPr txBox="1">
            <a:spLocks noChangeArrowheads="1"/>
          </p:cNvSpPr>
          <p:nvPr/>
        </p:nvSpPr>
        <p:spPr bwMode="auto">
          <a:xfrm>
            <a:off x="539552" y="985292"/>
            <a:ext cx="1701335" cy="58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在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GitHub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上建立工程：</a:t>
            </a:r>
            <a:r>
              <a:rPr lang="en-US" altLang="zh-CN" sz="1400" dirty="0" smtClean="0">
                <a:solidFill>
                  <a:schemeClr val="bg1"/>
                </a:solidFill>
              </a:rPr>
              <a:t> </a:t>
            </a:r>
            <a:r>
              <a:rPr lang="en-US" altLang="zh-CN" sz="1400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AutoUpdate</a:t>
            </a:r>
            <a:endParaRPr lang="en-US" altLang="zh-CN" sz="1400" b="1" dirty="0" smtClean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pic>
        <p:nvPicPr>
          <p:cNvPr id="880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63888" y="2569468"/>
            <a:ext cx="5328592" cy="2450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06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2065412"/>
            <a:ext cx="3313317" cy="3063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 animBg="1"/>
      <p:bldP spid="6" grpId="0" animBg="1"/>
      <p:bldP spid="7" grpId="0"/>
      <p:bldP spid="8" grpId="0"/>
      <p:bldP spid="10" grpId="0"/>
      <p:bldP spid="11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1" rIns="91424" bIns="45711"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2041144" y="1705372"/>
            <a:ext cx="5112568" cy="2808312"/>
          </a:xfrm>
          <a:prstGeom prst="roundRect">
            <a:avLst>
              <a:gd name="adj" fmla="val 4780"/>
            </a:avLst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flipH="1">
            <a:off x="6649656" y="3865612"/>
            <a:ext cx="504056" cy="648072"/>
          </a:xfrm>
          <a:prstGeom prst="rtTriangle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865680" y="4270524"/>
            <a:ext cx="216000" cy="216000"/>
            <a:chOff x="360000" y="2682000"/>
            <a:chExt cx="288032" cy="288032"/>
          </a:xfrm>
        </p:grpSpPr>
        <p:sp>
          <p:nvSpPr>
            <p:cNvPr id="5" name="椭圆 4"/>
            <p:cNvSpPr/>
            <p:nvPr/>
          </p:nvSpPr>
          <p:spPr>
            <a:xfrm>
              <a:off x="360000" y="2682000"/>
              <a:ext cx="288032" cy="28803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右箭头 5"/>
            <p:cNvSpPr/>
            <p:nvPr/>
          </p:nvSpPr>
          <p:spPr>
            <a:xfrm>
              <a:off x="431560" y="2780936"/>
              <a:ext cx="180000" cy="72000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任意多边形 6"/>
          <p:cNvSpPr/>
          <p:nvPr/>
        </p:nvSpPr>
        <p:spPr>
          <a:xfrm flipH="1">
            <a:off x="2041143" y="1552211"/>
            <a:ext cx="1830723" cy="152543"/>
          </a:xfrm>
          <a:custGeom>
            <a:avLst/>
            <a:gdLst>
              <a:gd name="connsiteX0" fmla="*/ 0 w 1512168"/>
              <a:gd name="connsiteY0" fmla="*/ 216000 h 216000"/>
              <a:gd name="connsiteX1" fmla="*/ 54000 w 1512168"/>
              <a:gd name="connsiteY1" fmla="*/ 0 h 216000"/>
              <a:gd name="connsiteX2" fmla="*/ 1512168 w 1512168"/>
              <a:gd name="connsiteY2" fmla="*/ 0 h 216000"/>
              <a:gd name="connsiteX3" fmla="*/ 1458168 w 1512168"/>
              <a:gd name="connsiteY3" fmla="*/ 216000 h 216000"/>
              <a:gd name="connsiteX4" fmla="*/ 0 w 1512168"/>
              <a:gd name="connsiteY4" fmla="*/ 216000 h 216000"/>
              <a:gd name="connsiteX0-1" fmla="*/ 0 w 1512168"/>
              <a:gd name="connsiteY0-2" fmla="*/ 216000 h 216024"/>
              <a:gd name="connsiteX1-3" fmla="*/ 54000 w 1512168"/>
              <a:gd name="connsiteY1-4" fmla="*/ 0 h 216024"/>
              <a:gd name="connsiteX2-5" fmla="*/ 1512168 w 1512168"/>
              <a:gd name="connsiteY2-6" fmla="*/ 0 h 216024"/>
              <a:gd name="connsiteX3-7" fmla="*/ 1368152 w 1512168"/>
              <a:gd name="connsiteY3-8" fmla="*/ 216024 h 216024"/>
              <a:gd name="connsiteX4-9" fmla="*/ 0 w 1512168"/>
              <a:gd name="connsiteY4-10" fmla="*/ 216000 h 216024"/>
              <a:gd name="connsiteX0-11" fmla="*/ 0 w 1512168"/>
              <a:gd name="connsiteY0-12" fmla="*/ 216000 h 216024"/>
              <a:gd name="connsiteX1-13" fmla="*/ 144016 w 1512168"/>
              <a:gd name="connsiteY1-14" fmla="*/ 0 h 216024"/>
              <a:gd name="connsiteX2-15" fmla="*/ 1512168 w 1512168"/>
              <a:gd name="connsiteY2-16" fmla="*/ 0 h 216024"/>
              <a:gd name="connsiteX3-17" fmla="*/ 1368152 w 1512168"/>
              <a:gd name="connsiteY3-18" fmla="*/ 216024 h 216024"/>
              <a:gd name="connsiteX4-19" fmla="*/ 0 w 1512168"/>
              <a:gd name="connsiteY4-20" fmla="*/ 216000 h 2160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12168" h="216024">
                <a:moveTo>
                  <a:pt x="0" y="216000"/>
                </a:moveTo>
                <a:lnTo>
                  <a:pt x="144016" y="0"/>
                </a:lnTo>
                <a:lnTo>
                  <a:pt x="1512168" y="0"/>
                </a:lnTo>
                <a:lnTo>
                  <a:pt x="1368152" y="216024"/>
                </a:lnTo>
                <a:lnTo>
                  <a:pt x="0" y="216000"/>
                </a:lnTo>
                <a:close/>
              </a:path>
            </a:pathLst>
          </a:custGeom>
          <a:solidFill>
            <a:srgbClr val="0026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手动输入 7"/>
          <p:cNvSpPr/>
          <p:nvPr/>
        </p:nvSpPr>
        <p:spPr>
          <a:xfrm rot="5400000" flipH="1">
            <a:off x="3304015" y="289340"/>
            <a:ext cx="1013226" cy="3538968"/>
          </a:xfrm>
          <a:prstGeom prst="flowChartManualInput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041144" y="1765523"/>
            <a:ext cx="3250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规范 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梁智聪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46"/>
          <p:cNvSpPr txBox="1">
            <a:spLocks noChangeArrowheads="1"/>
          </p:cNvSpPr>
          <p:nvPr/>
        </p:nvSpPr>
        <p:spPr bwMode="auto">
          <a:xfrm>
            <a:off x="2833232" y="2947268"/>
            <a:ext cx="2072611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altLang="zh-CN" sz="1600" b="1" dirty="0" smtClean="0"/>
              <a:t> </a:t>
            </a:r>
            <a:r>
              <a:rPr lang="zh-CN" altLang="zh-CN" sz="1600" b="1" dirty="0" smtClean="0"/>
              <a:t>代码</a:t>
            </a:r>
            <a:r>
              <a:rPr lang="zh-CN" altLang="zh-CN" sz="1600" b="1" dirty="0" smtClean="0"/>
              <a:t>风格</a:t>
            </a:r>
            <a:endParaRPr lang="zh-CN" altLang="zh-CN" sz="1600" dirty="0"/>
          </a:p>
        </p:txBody>
      </p:sp>
      <p:sp>
        <p:nvSpPr>
          <p:cNvPr id="11" name="TextBox 146"/>
          <p:cNvSpPr txBox="1">
            <a:spLocks noChangeArrowheads="1"/>
          </p:cNvSpPr>
          <p:nvPr/>
        </p:nvSpPr>
        <p:spPr bwMode="auto">
          <a:xfrm>
            <a:off x="4722966" y="2947268"/>
            <a:ext cx="2133570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altLang="zh-CN" sz="1600" b="1" dirty="0" smtClean="0"/>
              <a:t> </a:t>
            </a:r>
            <a:r>
              <a:rPr lang="zh-CN" altLang="zh-CN" sz="1600" b="1" dirty="0" smtClean="0"/>
              <a:t>命名</a:t>
            </a:r>
            <a:r>
              <a:rPr lang="zh-CN" altLang="zh-CN" sz="1600" b="1" dirty="0" smtClean="0"/>
              <a:t>规范</a:t>
            </a:r>
            <a:endParaRPr lang="zh-CN" altLang="zh-CN" sz="1600" dirty="0"/>
          </a:p>
        </p:txBody>
      </p:sp>
      <p:sp>
        <p:nvSpPr>
          <p:cNvPr id="12" name="TextBox 146"/>
          <p:cNvSpPr txBox="1">
            <a:spLocks noChangeArrowheads="1"/>
          </p:cNvSpPr>
          <p:nvPr/>
        </p:nvSpPr>
        <p:spPr bwMode="auto">
          <a:xfrm>
            <a:off x="2833232" y="3414047"/>
            <a:ext cx="2072611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zh-CN" sz="1600" b="1" dirty="0" smtClean="0"/>
              <a:t> </a:t>
            </a:r>
            <a:r>
              <a:rPr lang="zh-CN" altLang="zh-CN" sz="1600" b="1" dirty="0" smtClean="0"/>
              <a:t>注释</a:t>
            </a:r>
            <a:endParaRPr lang="en-US" sz="16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46"/>
          <p:cNvSpPr txBox="1">
            <a:spLocks noChangeArrowheads="1"/>
          </p:cNvSpPr>
          <p:nvPr/>
        </p:nvSpPr>
        <p:spPr bwMode="auto">
          <a:xfrm>
            <a:off x="4713395" y="3437073"/>
            <a:ext cx="2072611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zh-CN" sz="1600" b="1" dirty="0" smtClean="0"/>
              <a:t> </a:t>
            </a:r>
            <a:r>
              <a:rPr lang="zh-CN" altLang="zh-CN" sz="1600" b="1" dirty="0" smtClean="0"/>
              <a:t>异常处理</a:t>
            </a:r>
            <a:endParaRPr lang="en-US" sz="16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5004048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14"/>
          <p:cNvSpPr txBox="1">
            <a:spLocks noChangeArrowheads="1"/>
          </p:cNvSpPr>
          <p:nvPr/>
        </p:nvSpPr>
        <p:spPr bwMode="auto">
          <a:xfrm>
            <a:off x="0" y="265212"/>
            <a:ext cx="3203848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编码规范 </a:t>
            </a:r>
            <a:r>
              <a:rPr lang="en-US" altLang="zh-CN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详细内容在报告中</a:t>
            </a:r>
            <a:endParaRPr lang="zh-CN" altLang="en-US" sz="16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六边形 17"/>
          <p:cNvSpPr/>
          <p:nvPr/>
        </p:nvSpPr>
        <p:spPr>
          <a:xfrm rot="16200000">
            <a:off x="1024113" y="1748243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01</a:t>
            </a:r>
            <a:endParaRPr lang="zh-CN" altLang="en-US" b="1" dirty="0"/>
          </a:p>
        </p:txBody>
      </p:sp>
      <p:sp>
        <p:nvSpPr>
          <p:cNvPr id="19" name="文本框 7"/>
          <p:cNvSpPr txBox="1">
            <a:spLocks noChangeArrowheads="1"/>
          </p:cNvSpPr>
          <p:nvPr/>
        </p:nvSpPr>
        <p:spPr bwMode="auto">
          <a:xfrm>
            <a:off x="1786966" y="1417340"/>
            <a:ext cx="2664000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altLang="zh-CN" sz="1400" b="1" dirty="0" smtClean="0"/>
              <a:t> </a:t>
            </a:r>
            <a:r>
              <a:rPr lang="zh-CN" altLang="zh-CN" sz="1400" b="1" dirty="0" smtClean="0"/>
              <a:t>代码风格</a:t>
            </a:r>
            <a:endParaRPr lang="zh-CN" altLang="zh-CN" sz="1400" dirty="0" smtClean="0"/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花括号</a:t>
            </a:r>
            <a:r>
              <a:rPr lang="en-US" altLang="zh-CN" sz="1200" dirty="0" smtClean="0"/>
              <a:t>“{}”</a:t>
            </a:r>
            <a:r>
              <a:rPr lang="zh-CN" altLang="zh-CN" sz="1200" dirty="0" smtClean="0"/>
              <a:t>不允许省略，即使只有一段代码。</a:t>
            </a:r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不允许省略访问修饰符。</a:t>
            </a:r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类型默认是密封的。</a:t>
            </a:r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不允许公开字段。</a:t>
            </a:r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使用括号</a:t>
            </a:r>
            <a:r>
              <a:rPr lang="en-US" altLang="zh-CN" sz="1200" dirty="0" smtClean="0"/>
              <a:t>“()”</a:t>
            </a:r>
            <a:r>
              <a:rPr lang="zh-CN" altLang="zh-CN" sz="1200" dirty="0" smtClean="0"/>
              <a:t>来强调运算符优先级。</a:t>
            </a:r>
            <a:endParaRPr lang="zh-CN" altLang="zh-CN" sz="1200" dirty="0"/>
          </a:p>
        </p:txBody>
      </p:sp>
      <p:sp>
        <p:nvSpPr>
          <p:cNvPr id="20" name="六边形 19"/>
          <p:cNvSpPr/>
          <p:nvPr/>
        </p:nvSpPr>
        <p:spPr>
          <a:xfrm rot="16200000">
            <a:off x="997437" y="3605652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03</a:t>
            </a:r>
            <a:endParaRPr lang="zh-CN" altLang="en-US" b="1" dirty="0"/>
          </a:p>
        </p:txBody>
      </p:sp>
      <p:sp>
        <p:nvSpPr>
          <p:cNvPr id="21" name="文本框 7"/>
          <p:cNvSpPr txBox="1">
            <a:spLocks noChangeArrowheads="1"/>
          </p:cNvSpPr>
          <p:nvPr/>
        </p:nvSpPr>
        <p:spPr bwMode="auto">
          <a:xfrm>
            <a:off x="1760291" y="3274750"/>
            <a:ext cx="2664000" cy="1454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  <a:defRPr/>
            </a:pPr>
            <a:r>
              <a:rPr lang="en-US" altLang="zh-CN" sz="1400" b="1" dirty="0" smtClean="0"/>
              <a:t> </a:t>
            </a:r>
            <a:r>
              <a:rPr lang="zh-CN" altLang="zh-CN" sz="1400" b="1" dirty="0" smtClean="0"/>
              <a:t>注释</a:t>
            </a:r>
            <a:endParaRPr lang="en-US" altLang="zh-CN" sz="1400" kern="0" dirty="0" smtClean="0">
              <a:latin typeface="微软雅黑" panose="020B0503020204020204" pitchFamily="34" charset="-122"/>
            </a:endParaRPr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对接口和复杂代码块必须进行注释</a:t>
            </a:r>
            <a:r>
              <a:rPr lang="zh-CN" altLang="zh-CN" sz="1200" dirty="0" smtClean="0"/>
              <a:t>。</a:t>
            </a:r>
            <a:endParaRPr lang="en-US" altLang="zh-CN" sz="1200" dirty="0" smtClean="0"/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修改</a:t>
            </a:r>
            <a:r>
              <a:rPr lang="zh-CN" altLang="zh-CN" sz="1200" dirty="0" smtClean="0"/>
              <a:t>代码时保持注释同步</a:t>
            </a:r>
            <a:r>
              <a:rPr lang="zh-CN" altLang="zh-CN" sz="1200" dirty="0" smtClean="0"/>
              <a:t>。</a:t>
            </a:r>
            <a:endParaRPr lang="en-US" altLang="zh-CN" sz="1200" dirty="0" smtClean="0"/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未完</a:t>
            </a:r>
            <a:r>
              <a:rPr lang="zh-CN" altLang="zh-CN" sz="1200" dirty="0" smtClean="0"/>
              <a:t>成的功能使用</a:t>
            </a:r>
            <a:r>
              <a:rPr lang="en-US" altLang="zh-CN" sz="1200" dirty="0" smtClean="0"/>
              <a:t>TODO</a:t>
            </a:r>
            <a:r>
              <a:rPr lang="zh-CN" altLang="zh-CN" sz="1200" dirty="0" smtClean="0"/>
              <a:t>标记</a:t>
            </a:r>
            <a:r>
              <a:rPr lang="zh-CN" altLang="zh-CN" sz="1200" dirty="0" smtClean="0"/>
              <a:t>。</a:t>
            </a:r>
            <a:endParaRPr lang="en-US" altLang="zh-CN" sz="1200" dirty="0" smtClean="0"/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修改</a:t>
            </a:r>
            <a:r>
              <a:rPr lang="zh-CN" altLang="zh-CN" sz="1200" dirty="0" smtClean="0"/>
              <a:t>他人代码时要先注释对方代码，并写明修改</a:t>
            </a:r>
            <a:r>
              <a:rPr lang="zh-CN" altLang="zh-CN" sz="1200" dirty="0" smtClean="0"/>
              <a:t>原因</a:t>
            </a:r>
            <a:r>
              <a:rPr lang="zh-CN" altLang="en-US" sz="1200" dirty="0" smtClean="0"/>
              <a:t>。</a:t>
            </a:r>
            <a:endParaRPr lang="zh-CN" altLang="zh-CN" sz="1200" dirty="0" smtClean="0"/>
          </a:p>
          <a:p>
            <a:pPr lvl="0"/>
            <a:endParaRPr lang="zh-CN" altLang="zh-CN" sz="1200" dirty="0"/>
          </a:p>
        </p:txBody>
      </p:sp>
      <p:sp>
        <p:nvSpPr>
          <p:cNvPr id="22" name="六边形 21"/>
          <p:cNvSpPr/>
          <p:nvPr/>
        </p:nvSpPr>
        <p:spPr>
          <a:xfrm rot="16200000">
            <a:off x="4789154" y="1748242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02</a:t>
            </a:r>
            <a:endParaRPr lang="zh-CN" altLang="en-US" b="1" dirty="0"/>
          </a:p>
        </p:txBody>
      </p:sp>
      <p:sp>
        <p:nvSpPr>
          <p:cNvPr id="23" name="文本框 7"/>
          <p:cNvSpPr txBox="1">
            <a:spLocks noChangeArrowheads="1"/>
          </p:cNvSpPr>
          <p:nvPr/>
        </p:nvSpPr>
        <p:spPr bwMode="auto">
          <a:xfrm>
            <a:off x="5552008" y="1417340"/>
            <a:ext cx="2664000" cy="131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altLang="zh-CN" sz="1400" b="1" dirty="0" smtClean="0"/>
              <a:t> </a:t>
            </a:r>
            <a:r>
              <a:rPr lang="zh-CN" altLang="zh-CN" sz="1400" b="1" dirty="0" smtClean="0"/>
              <a:t>命名规范</a:t>
            </a:r>
            <a:endParaRPr lang="zh-CN" altLang="zh-CN" sz="1400" dirty="0" smtClean="0"/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类、结构和接口的</a:t>
            </a:r>
            <a:r>
              <a:rPr lang="zh-CN" altLang="zh-CN" sz="1200" dirty="0" smtClean="0"/>
              <a:t>命名</a:t>
            </a:r>
            <a:r>
              <a:rPr lang="zh-CN" altLang="en-US" sz="1200" dirty="0" smtClean="0"/>
              <a:t>规范</a:t>
            </a:r>
            <a:endParaRPr lang="en-US" altLang="zh-CN" sz="1200" dirty="0" smtClean="0"/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成员的</a:t>
            </a:r>
            <a:r>
              <a:rPr lang="zh-CN" altLang="zh-CN" sz="1200" dirty="0" smtClean="0"/>
              <a:t>命名</a:t>
            </a:r>
            <a:endParaRPr lang="en-US" altLang="zh-CN" sz="1200" dirty="0" smtClean="0"/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参数</a:t>
            </a:r>
            <a:r>
              <a:rPr lang="zh-CN" altLang="zh-CN" sz="1200" dirty="0" smtClean="0"/>
              <a:t>的</a:t>
            </a:r>
            <a:r>
              <a:rPr lang="zh-CN" altLang="zh-CN" sz="1200" dirty="0" smtClean="0"/>
              <a:t>命名</a:t>
            </a:r>
            <a:endParaRPr lang="en-US" altLang="zh-CN" sz="1200" dirty="0" smtClean="0"/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常量、变量的命名</a:t>
            </a:r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枚举</a:t>
            </a:r>
            <a:r>
              <a:rPr lang="zh-CN" altLang="en-US" sz="1200" dirty="0" smtClean="0"/>
              <a:t>、资源、数据库</a:t>
            </a:r>
            <a:r>
              <a:rPr lang="zh-CN" altLang="zh-CN" sz="1200" dirty="0" smtClean="0"/>
              <a:t>的</a:t>
            </a:r>
            <a:r>
              <a:rPr lang="zh-CN" altLang="zh-CN" sz="1200" dirty="0" smtClean="0"/>
              <a:t>命名</a:t>
            </a:r>
          </a:p>
          <a:p>
            <a:pPr marL="228600" indent="-228600"/>
            <a:endParaRPr lang="zh-CN" altLang="zh-CN" sz="1200" dirty="0" smtClean="0"/>
          </a:p>
          <a:p>
            <a:pPr marL="228600" indent="-228600">
              <a:buFont typeface="+mj-ea"/>
              <a:buAutoNum type="circleNumDbPlain"/>
            </a:pPr>
            <a:endParaRPr lang="en-US" altLang="zh-CN" sz="1200" dirty="0" smtClean="0"/>
          </a:p>
          <a:p>
            <a:endParaRPr lang="zh-CN" altLang="zh-CN" sz="1200" dirty="0"/>
          </a:p>
        </p:txBody>
      </p:sp>
      <p:sp>
        <p:nvSpPr>
          <p:cNvPr id="24" name="六边形 23"/>
          <p:cNvSpPr/>
          <p:nvPr/>
        </p:nvSpPr>
        <p:spPr>
          <a:xfrm rot="16200000">
            <a:off x="4774583" y="3605652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04</a:t>
            </a:r>
            <a:endParaRPr lang="zh-CN" altLang="en-US" b="1" dirty="0"/>
          </a:p>
        </p:txBody>
      </p:sp>
      <p:sp>
        <p:nvSpPr>
          <p:cNvPr id="25" name="文本框 7"/>
          <p:cNvSpPr txBox="1">
            <a:spLocks noChangeArrowheads="1"/>
          </p:cNvSpPr>
          <p:nvPr/>
        </p:nvSpPr>
        <p:spPr bwMode="auto">
          <a:xfrm>
            <a:off x="5537437" y="3274750"/>
            <a:ext cx="2664000" cy="2031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  <a:defRPr/>
            </a:pPr>
            <a:r>
              <a:rPr lang="en-US" altLang="zh-CN" sz="1400" b="1" dirty="0" smtClean="0"/>
              <a:t> </a:t>
            </a:r>
            <a:r>
              <a:rPr lang="zh-CN" altLang="zh-CN" sz="1400" b="1" dirty="0" smtClean="0"/>
              <a:t>异常处理</a:t>
            </a:r>
            <a:endParaRPr lang="en-US" altLang="zh-CN" sz="1400" kern="0" dirty="0" smtClean="0">
              <a:latin typeface="微软雅黑" panose="020B0503020204020204" pitchFamily="34" charset="-122"/>
            </a:endParaRPr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原则上只允许显示抛出</a:t>
            </a:r>
            <a:r>
              <a:rPr lang="en-US" altLang="zh-CN" sz="1200" dirty="0" smtClean="0"/>
              <a:t>InvalidOperationException</a:t>
            </a:r>
            <a:r>
              <a:rPr lang="zh-CN" altLang="zh-CN" sz="1200" dirty="0" smtClean="0"/>
              <a:t>、</a:t>
            </a:r>
            <a:r>
              <a:rPr lang="en-US" altLang="zh-CN" sz="1200" dirty="0" smtClean="0"/>
              <a:t>ArgumentException</a:t>
            </a:r>
            <a:r>
              <a:rPr lang="zh-CN" altLang="zh-CN" sz="1200" dirty="0" smtClean="0"/>
              <a:t>、</a:t>
            </a:r>
            <a:r>
              <a:rPr lang="en-US" altLang="zh-CN" sz="1200" dirty="0" smtClean="0"/>
              <a:t>ArgumentNullException</a:t>
            </a:r>
            <a:r>
              <a:rPr lang="zh-CN" altLang="zh-CN" sz="1200" dirty="0" smtClean="0"/>
              <a:t>和</a:t>
            </a:r>
            <a:r>
              <a:rPr lang="en-US" altLang="zh-CN" sz="1200" dirty="0" smtClean="0"/>
              <a:t>ArgumentOutOfRangeException</a:t>
            </a:r>
            <a:r>
              <a:rPr lang="zh-CN" altLang="zh-CN" sz="1200" dirty="0" smtClean="0"/>
              <a:t>四种异常类型。</a:t>
            </a:r>
          </a:p>
          <a:p>
            <a:pPr marL="228600" lvl="0" indent="-228600">
              <a:buFont typeface="+mj-ea"/>
              <a:buAutoNum type="circleNumDbPlain"/>
            </a:pPr>
            <a:r>
              <a:rPr lang="zh-CN" altLang="zh-CN" sz="1200" dirty="0" smtClean="0"/>
              <a:t>在自定义异常时，必须使用</a:t>
            </a:r>
            <a:r>
              <a:rPr lang="en-US" altLang="zh-CN" sz="1200" dirty="0" smtClean="0"/>
              <a:t>VS</a:t>
            </a:r>
            <a:r>
              <a:rPr lang="zh-CN" altLang="zh-CN" sz="1200" dirty="0" smtClean="0"/>
              <a:t>提供的代码模板来创建自定义异常。</a:t>
            </a:r>
            <a:endParaRPr lang="zh-CN" altLang="zh-CN" sz="1200" dirty="0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18" grpId="0" animBg="1"/>
      <p:bldP spid="19" grpId="0"/>
      <p:bldP spid="20" grpId="0" animBg="1"/>
      <p:bldP spid="21" grpId="0"/>
      <p:bldP spid="22" grpId="0" animBg="1"/>
      <p:bldP spid="23" grpId="0"/>
      <p:bldP spid="24" grpId="0" animBg="1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1" rIns="91424" bIns="45711"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2041144" y="1705372"/>
            <a:ext cx="5112568" cy="2808312"/>
          </a:xfrm>
          <a:prstGeom prst="roundRect">
            <a:avLst>
              <a:gd name="adj" fmla="val 4780"/>
            </a:avLst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flipH="1">
            <a:off x="6649656" y="3865612"/>
            <a:ext cx="504056" cy="648072"/>
          </a:xfrm>
          <a:prstGeom prst="rtTriangle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865680" y="4270524"/>
            <a:ext cx="216000" cy="216000"/>
            <a:chOff x="360000" y="2682000"/>
            <a:chExt cx="288032" cy="288032"/>
          </a:xfrm>
        </p:grpSpPr>
        <p:sp>
          <p:nvSpPr>
            <p:cNvPr id="5" name="椭圆 4"/>
            <p:cNvSpPr/>
            <p:nvPr/>
          </p:nvSpPr>
          <p:spPr>
            <a:xfrm>
              <a:off x="360000" y="2682000"/>
              <a:ext cx="288032" cy="28803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右箭头 5"/>
            <p:cNvSpPr/>
            <p:nvPr/>
          </p:nvSpPr>
          <p:spPr>
            <a:xfrm>
              <a:off x="431560" y="2780936"/>
              <a:ext cx="180000" cy="72000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任意多边形 6"/>
          <p:cNvSpPr/>
          <p:nvPr/>
        </p:nvSpPr>
        <p:spPr>
          <a:xfrm flipH="1">
            <a:off x="2041143" y="1552211"/>
            <a:ext cx="1830723" cy="152543"/>
          </a:xfrm>
          <a:custGeom>
            <a:avLst/>
            <a:gdLst>
              <a:gd name="connsiteX0" fmla="*/ 0 w 1512168"/>
              <a:gd name="connsiteY0" fmla="*/ 216000 h 216000"/>
              <a:gd name="connsiteX1" fmla="*/ 54000 w 1512168"/>
              <a:gd name="connsiteY1" fmla="*/ 0 h 216000"/>
              <a:gd name="connsiteX2" fmla="*/ 1512168 w 1512168"/>
              <a:gd name="connsiteY2" fmla="*/ 0 h 216000"/>
              <a:gd name="connsiteX3" fmla="*/ 1458168 w 1512168"/>
              <a:gd name="connsiteY3" fmla="*/ 216000 h 216000"/>
              <a:gd name="connsiteX4" fmla="*/ 0 w 1512168"/>
              <a:gd name="connsiteY4" fmla="*/ 216000 h 216000"/>
              <a:gd name="connsiteX0-1" fmla="*/ 0 w 1512168"/>
              <a:gd name="connsiteY0-2" fmla="*/ 216000 h 216024"/>
              <a:gd name="connsiteX1-3" fmla="*/ 54000 w 1512168"/>
              <a:gd name="connsiteY1-4" fmla="*/ 0 h 216024"/>
              <a:gd name="connsiteX2-5" fmla="*/ 1512168 w 1512168"/>
              <a:gd name="connsiteY2-6" fmla="*/ 0 h 216024"/>
              <a:gd name="connsiteX3-7" fmla="*/ 1368152 w 1512168"/>
              <a:gd name="connsiteY3-8" fmla="*/ 216024 h 216024"/>
              <a:gd name="connsiteX4-9" fmla="*/ 0 w 1512168"/>
              <a:gd name="connsiteY4-10" fmla="*/ 216000 h 216024"/>
              <a:gd name="connsiteX0-11" fmla="*/ 0 w 1512168"/>
              <a:gd name="connsiteY0-12" fmla="*/ 216000 h 216024"/>
              <a:gd name="connsiteX1-13" fmla="*/ 144016 w 1512168"/>
              <a:gd name="connsiteY1-14" fmla="*/ 0 h 216024"/>
              <a:gd name="connsiteX2-15" fmla="*/ 1512168 w 1512168"/>
              <a:gd name="connsiteY2-16" fmla="*/ 0 h 216024"/>
              <a:gd name="connsiteX3-17" fmla="*/ 1368152 w 1512168"/>
              <a:gd name="connsiteY3-18" fmla="*/ 216024 h 216024"/>
              <a:gd name="connsiteX4-19" fmla="*/ 0 w 1512168"/>
              <a:gd name="connsiteY4-20" fmla="*/ 216000 h 2160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12168" h="216024">
                <a:moveTo>
                  <a:pt x="0" y="216000"/>
                </a:moveTo>
                <a:lnTo>
                  <a:pt x="144016" y="0"/>
                </a:lnTo>
                <a:lnTo>
                  <a:pt x="1512168" y="0"/>
                </a:lnTo>
                <a:lnTo>
                  <a:pt x="1368152" y="216024"/>
                </a:lnTo>
                <a:lnTo>
                  <a:pt x="0" y="216000"/>
                </a:lnTo>
                <a:close/>
              </a:path>
            </a:pathLst>
          </a:custGeom>
          <a:solidFill>
            <a:srgbClr val="0026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手动输入 7"/>
          <p:cNvSpPr/>
          <p:nvPr/>
        </p:nvSpPr>
        <p:spPr>
          <a:xfrm rot="5400000" flipH="1">
            <a:off x="3520039" y="73316"/>
            <a:ext cx="1013226" cy="3971016"/>
          </a:xfrm>
          <a:prstGeom prst="flowChartManualInput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041144" y="1765523"/>
            <a:ext cx="3394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规范 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徐天诚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46"/>
          <p:cNvSpPr txBox="1">
            <a:spLocks noChangeArrowheads="1"/>
          </p:cNvSpPr>
          <p:nvPr/>
        </p:nvSpPr>
        <p:spPr bwMode="auto">
          <a:xfrm>
            <a:off x="2339752" y="3001516"/>
            <a:ext cx="3106920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zh-CN" altLang="en-US" sz="1600" b="1" dirty="0" smtClean="0"/>
              <a:t> 对该项目</a:t>
            </a:r>
            <a:r>
              <a:rPr lang="zh-CN" altLang="zh-CN" sz="1600" b="1" dirty="0" smtClean="0"/>
              <a:t>目录</a:t>
            </a:r>
            <a:r>
              <a:rPr lang="zh-CN" altLang="zh-CN" sz="1600" b="1" dirty="0" smtClean="0"/>
              <a:t>结构的初步设想</a:t>
            </a:r>
            <a:endParaRPr lang="zh-CN" altLang="zh-CN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8" grpId="0" animBg="1"/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5004048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TextBox 14"/>
          <p:cNvSpPr txBox="1">
            <a:spLocks noChangeArrowheads="1"/>
          </p:cNvSpPr>
          <p:nvPr/>
        </p:nvSpPr>
        <p:spPr bwMode="auto">
          <a:xfrm>
            <a:off x="0" y="265212"/>
            <a:ext cx="3635896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目录结构规范 </a:t>
            </a:r>
            <a:r>
              <a:rPr lang="en-US" altLang="zh-CN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详细内容在报告中</a:t>
            </a:r>
            <a:endParaRPr lang="zh-CN" altLang="en-US" sz="16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3923928" y="769268"/>
            <a:ext cx="3600400" cy="4752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altLang="zh-CN" sz="1400" b="1" dirty="0" smtClean="0"/>
              <a:t>  </a:t>
            </a:r>
            <a:r>
              <a:rPr lang="zh-CN" altLang="en-US" sz="1400" b="1" dirty="0" smtClean="0"/>
              <a:t>简要解释</a:t>
            </a:r>
            <a:endParaRPr lang="en-US" altLang="zh-CN" sz="1400" b="1" dirty="0" smtClean="0"/>
          </a:p>
          <a:p>
            <a:endParaRPr lang="zh-CN" altLang="zh-CN" sz="1400" dirty="0" smtClean="0"/>
          </a:p>
          <a:p>
            <a:r>
              <a:rPr lang="en-US" altLang="zh-CN" sz="1600" dirty="0" smtClean="0"/>
              <a:t>bin</a:t>
            </a:r>
            <a:r>
              <a:rPr lang="en-US" altLang="zh-CN" sz="1600" dirty="0" smtClean="0"/>
              <a:t>/</a:t>
            </a:r>
            <a:r>
              <a:rPr lang="zh-CN" altLang="zh-CN" sz="1600" dirty="0" smtClean="0"/>
              <a:t>：</a:t>
            </a:r>
            <a:r>
              <a:rPr lang="zh-CN" altLang="zh-CN" sz="1400" dirty="0" smtClean="0"/>
              <a:t>目录用来存放编译的</a:t>
            </a:r>
            <a:r>
              <a:rPr lang="zh-CN" altLang="zh-CN" sz="1400" dirty="0" smtClean="0"/>
              <a:t>结果</a:t>
            </a:r>
            <a:endParaRPr lang="zh-CN" altLang="zh-CN" sz="1400" dirty="0" smtClean="0"/>
          </a:p>
          <a:p>
            <a:r>
              <a:rPr lang="en-US" altLang="zh-CN" sz="1600" b="1" dirty="0" smtClean="0"/>
              <a:t>obj/</a:t>
            </a:r>
            <a:r>
              <a:rPr lang="zh-CN" altLang="zh-CN" sz="1600" b="1" dirty="0" smtClean="0"/>
              <a:t>：</a:t>
            </a:r>
            <a:r>
              <a:rPr lang="zh-CN" altLang="zh-CN" sz="1400" dirty="0" smtClean="0"/>
              <a:t>用于</a:t>
            </a:r>
            <a:r>
              <a:rPr lang="zh-CN" altLang="zh-CN" sz="1400" dirty="0" smtClean="0"/>
              <a:t>存放编译过程中生成的中间临时文件。</a:t>
            </a:r>
          </a:p>
          <a:p>
            <a:r>
              <a:rPr lang="en-US" altLang="zh-CN" sz="1600" b="1" dirty="0" smtClean="0"/>
              <a:t>properties/</a:t>
            </a:r>
            <a:r>
              <a:rPr lang="zh-CN" altLang="zh-CN" sz="1400" dirty="0" smtClean="0"/>
              <a:t>：用于定义程序集的属性。</a:t>
            </a:r>
          </a:p>
          <a:p>
            <a:r>
              <a:rPr lang="en-US" altLang="zh-CN" sz="1600" b="1" dirty="0" smtClean="0"/>
              <a:t>lib/</a:t>
            </a:r>
            <a:r>
              <a:rPr lang="zh-CN" altLang="zh-CN" sz="1600" b="1" dirty="0" smtClean="0"/>
              <a:t>：</a:t>
            </a:r>
            <a:r>
              <a:rPr lang="zh-CN" altLang="zh-CN" sz="1400" dirty="0" smtClean="0"/>
              <a:t>存放函数调用信息，数据库中有静态数据库（</a:t>
            </a:r>
            <a:r>
              <a:rPr lang="en-US" altLang="zh-CN" sz="1400" dirty="0" smtClean="0"/>
              <a:t>.lib</a:t>
            </a:r>
            <a:r>
              <a:rPr lang="zh-CN" altLang="zh-CN" sz="1400" dirty="0" smtClean="0"/>
              <a:t>文件）和动态数据库（</a:t>
            </a:r>
            <a:r>
              <a:rPr lang="en-US" altLang="zh-CN" sz="1400" dirty="0" smtClean="0"/>
              <a:t>.dll</a:t>
            </a:r>
            <a:r>
              <a:rPr lang="zh-CN" altLang="zh-CN" sz="1400" dirty="0" smtClean="0"/>
              <a:t>文件</a:t>
            </a:r>
            <a:r>
              <a:rPr lang="zh-CN" altLang="zh-CN" sz="1400" dirty="0" smtClean="0"/>
              <a:t>）。</a:t>
            </a:r>
            <a:endParaRPr lang="zh-CN" altLang="zh-CN" sz="1400" dirty="0" smtClean="0"/>
          </a:p>
          <a:p>
            <a:r>
              <a:rPr lang="en-US" altLang="zh-CN" sz="1600" b="1" dirty="0" smtClean="0"/>
              <a:t>release/</a:t>
            </a:r>
            <a:r>
              <a:rPr lang="zh-CN" altLang="zh-CN" sz="1600" b="1" dirty="0" smtClean="0"/>
              <a:t>：</a:t>
            </a:r>
            <a:r>
              <a:rPr lang="en-US" altLang="zh-CN" sz="1400" dirty="0" smtClean="0"/>
              <a:t>release</a:t>
            </a:r>
            <a:r>
              <a:rPr lang="zh-CN" altLang="zh-CN" sz="1400" dirty="0" smtClean="0"/>
              <a:t>文件夹中存放最终生成的结果</a:t>
            </a:r>
            <a:r>
              <a:rPr lang="en-US" altLang="zh-CN" sz="1400" dirty="0" smtClean="0"/>
              <a:t>exe</a:t>
            </a:r>
            <a:r>
              <a:rPr lang="zh-CN" altLang="zh-CN" sz="1400" dirty="0" smtClean="0"/>
              <a:t>或</a:t>
            </a:r>
            <a:r>
              <a:rPr lang="en-US" altLang="zh-CN" sz="1400" dirty="0" smtClean="0"/>
              <a:t>dll</a:t>
            </a:r>
            <a:r>
              <a:rPr lang="zh-CN" altLang="en-US" sz="1400" dirty="0" smtClean="0"/>
              <a:t>。</a:t>
            </a:r>
            <a:endParaRPr lang="zh-CN" altLang="zh-CN" sz="1400" dirty="0" smtClean="0"/>
          </a:p>
          <a:p>
            <a:r>
              <a:rPr lang="en-US" altLang="zh-CN" sz="1600" b="1" dirty="0" smtClean="0"/>
              <a:t>docs/</a:t>
            </a:r>
            <a:r>
              <a:rPr lang="zh-CN" altLang="zh-CN" sz="1600" b="1" dirty="0" smtClean="0"/>
              <a:t>：</a:t>
            </a:r>
            <a:r>
              <a:rPr lang="zh-CN" altLang="zh-CN" sz="1400" dirty="0" smtClean="0"/>
              <a:t>存放一些文档。</a:t>
            </a:r>
          </a:p>
          <a:p>
            <a:r>
              <a:rPr lang="en-US" altLang="zh-CN" sz="1600" b="1" dirty="0" smtClean="0"/>
              <a:t>gitignore/</a:t>
            </a:r>
            <a:r>
              <a:rPr lang="zh-CN" altLang="zh-CN" sz="1600" b="1" dirty="0" smtClean="0"/>
              <a:t>：</a:t>
            </a:r>
            <a:r>
              <a:rPr lang="zh-CN" altLang="zh-CN" sz="1400" dirty="0" smtClean="0"/>
              <a:t>里面存放的是在这个</a:t>
            </a:r>
            <a:r>
              <a:rPr lang="en-US" altLang="zh-CN" sz="1400" dirty="0" smtClean="0"/>
              <a:t>git</a:t>
            </a:r>
            <a:r>
              <a:rPr lang="zh-CN" altLang="zh-CN" sz="1400" dirty="0" smtClean="0"/>
              <a:t>仓库中的忽略文件或目录</a:t>
            </a:r>
            <a:r>
              <a:rPr lang="zh-CN" altLang="zh-CN" sz="1400" dirty="0" smtClean="0"/>
              <a:t>。</a:t>
            </a:r>
            <a:endParaRPr lang="zh-CN" altLang="zh-CN" sz="1400" dirty="0" smtClean="0"/>
          </a:p>
          <a:p>
            <a:r>
              <a:rPr lang="en-US" altLang="zh-CN" sz="1600" b="1" dirty="0" smtClean="0"/>
              <a:t>gitattributes/</a:t>
            </a:r>
            <a:r>
              <a:rPr lang="zh-CN" altLang="zh-CN" sz="1600" b="1" dirty="0" smtClean="0"/>
              <a:t>：</a:t>
            </a:r>
            <a:r>
              <a:rPr lang="zh-CN" altLang="zh-CN" sz="1400" dirty="0" smtClean="0"/>
              <a:t>用于设置文件的对比方式（常用非文本文件）。</a:t>
            </a:r>
          </a:p>
          <a:p>
            <a:r>
              <a:rPr lang="en-US" altLang="zh-CN" sz="1600" b="1" dirty="0" smtClean="0"/>
              <a:t>readme/</a:t>
            </a:r>
            <a:r>
              <a:rPr lang="zh-CN" altLang="zh-CN" sz="1600" b="1" dirty="0" smtClean="0"/>
              <a:t>：</a:t>
            </a:r>
            <a:r>
              <a:rPr lang="zh-CN" altLang="zh-CN" sz="1400" dirty="0" smtClean="0"/>
              <a:t>项目说明文件。是每个项目都应有的一个文件，目的是能简要描述该项目的信息，让读者快速了解这个项目</a:t>
            </a:r>
            <a:r>
              <a:rPr lang="zh-CN" altLang="zh-CN" sz="1400" dirty="0" smtClean="0"/>
              <a:t>。</a:t>
            </a:r>
            <a:endParaRPr lang="zh-CN" altLang="zh-CN" sz="1400" dirty="0" smtClean="0"/>
          </a:p>
          <a:p>
            <a:pPr marL="228600" indent="-228600">
              <a:buFont typeface="+mj-ea"/>
              <a:buAutoNum type="circleNumDbPlain"/>
            </a:pPr>
            <a:endParaRPr lang="zh-CN" altLang="zh-CN" sz="1400" dirty="0" smtClean="0"/>
          </a:p>
          <a:p>
            <a:pPr marL="228600" indent="-228600">
              <a:buFont typeface="+mj-ea"/>
              <a:buAutoNum type="circleNumDbPlain"/>
            </a:pPr>
            <a:endParaRPr lang="en-US" altLang="zh-CN" sz="1400" dirty="0" smtClean="0"/>
          </a:p>
          <a:p>
            <a:endParaRPr lang="zh-CN" altLang="zh-CN" sz="1400" dirty="0"/>
          </a:p>
        </p:txBody>
      </p:sp>
      <p:pic>
        <p:nvPicPr>
          <p:cNvPr id="901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273324"/>
            <a:ext cx="2496277" cy="3744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1" rIns="91424" bIns="45711"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2041144" y="1705372"/>
            <a:ext cx="5112568" cy="2808312"/>
          </a:xfrm>
          <a:prstGeom prst="roundRect">
            <a:avLst>
              <a:gd name="adj" fmla="val 4780"/>
            </a:avLst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flipH="1">
            <a:off x="6649656" y="3865612"/>
            <a:ext cx="504056" cy="648072"/>
          </a:xfrm>
          <a:prstGeom prst="rtTriangle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865680" y="4270524"/>
            <a:ext cx="216000" cy="216000"/>
            <a:chOff x="360000" y="2682000"/>
            <a:chExt cx="288032" cy="288032"/>
          </a:xfrm>
        </p:grpSpPr>
        <p:sp>
          <p:nvSpPr>
            <p:cNvPr id="5" name="椭圆 4"/>
            <p:cNvSpPr/>
            <p:nvPr/>
          </p:nvSpPr>
          <p:spPr>
            <a:xfrm>
              <a:off x="360000" y="2682000"/>
              <a:ext cx="288032" cy="28803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右箭头 5"/>
            <p:cNvSpPr/>
            <p:nvPr/>
          </p:nvSpPr>
          <p:spPr>
            <a:xfrm>
              <a:off x="431560" y="2780936"/>
              <a:ext cx="180000" cy="72000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任意多边形 6"/>
          <p:cNvSpPr/>
          <p:nvPr/>
        </p:nvSpPr>
        <p:spPr>
          <a:xfrm flipH="1">
            <a:off x="2041143" y="1552211"/>
            <a:ext cx="1830723" cy="152543"/>
          </a:xfrm>
          <a:custGeom>
            <a:avLst/>
            <a:gdLst>
              <a:gd name="connsiteX0" fmla="*/ 0 w 1512168"/>
              <a:gd name="connsiteY0" fmla="*/ 216000 h 216000"/>
              <a:gd name="connsiteX1" fmla="*/ 54000 w 1512168"/>
              <a:gd name="connsiteY1" fmla="*/ 0 h 216000"/>
              <a:gd name="connsiteX2" fmla="*/ 1512168 w 1512168"/>
              <a:gd name="connsiteY2" fmla="*/ 0 h 216000"/>
              <a:gd name="connsiteX3" fmla="*/ 1458168 w 1512168"/>
              <a:gd name="connsiteY3" fmla="*/ 216000 h 216000"/>
              <a:gd name="connsiteX4" fmla="*/ 0 w 1512168"/>
              <a:gd name="connsiteY4" fmla="*/ 216000 h 216000"/>
              <a:gd name="connsiteX0-1" fmla="*/ 0 w 1512168"/>
              <a:gd name="connsiteY0-2" fmla="*/ 216000 h 216024"/>
              <a:gd name="connsiteX1-3" fmla="*/ 54000 w 1512168"/>
              <a:gd name="connsiteY1-4" fmla="*/ 0 h 216024"/>
              <a:gd name="connsiteX2-5" fmla="*/ 1512168 w 1512168"/>
              <a:gd name="connsiteY2-6" fmla="*/ 0 h 216024"/>
              <a:gd name="connsiteX3-7" fmla="*/ 1368152 w 1512168"/>
              <a:gd name="connsiteY3-8" fmla="*/ 216024 h 216024"/>
              <a:gd name="connsiteX4-9" fmla="*/ 0 w 1512168"/>
              <a:gd name="connsiteY4-10" fmla="*/ 216000 h 216024"/>
              <a:gd name="connsiteX0-11" fmla="*/ 0 w 1512168"/>
              <a:gd name="connsiteY0-12" fmla="*/ 216000 h 216024"/>
              <a:gd name="connsiteX1-13" fmla="*/ 144016 w 1512168"/>
              <a:gd name="connsiteY1-14" fmla="*/ 0 h 216024"/>
              <a:gd name="connsiteX2-15" fmla="*/ 1512168 w 1512168"/>
              <a:gd name="connsiteY2-16" fmla="*/ 0 h 216024"/>
              <a:gd name="connsiteX3-17" fmla="*/ 1368152 w 1512168"/>
              <a:gd name="connsiteY3-18" fmla="*/ 216024 h 216024"/>
              <a:gd name="connsiteX4-19" fmla="*/ 0 w 1512168"/>
              <a:gd name="connsiteY4-20" fmla="*/ 216000 h 2160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12168" h="216024">
                <a:moveTo>
                  <a:pt x="0" y="216000"/>
                </a:moveTo>
                <a:lnTo>
                  <a:pt x="144016" y="0"/>
                </a:lnTo>
                <a:lnTo>
                  <a:pt x="1512168" y="0"/>
                </a:lnTo>
                <a:lnTo>
                  <a:pt x="1368152" y="216024"/>
                </a:lnTo>
                <a:lnTo>
                  <a:pt x="0" y="216000"/>
                </a:lnTo>
                <a:close/>
              </a:path>
            </a:pathLst>
          </a:custGeom>
          <a:solidFill>
            <a:srgbClr val="0026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手动输入 7"/>
          <p:cNvSpPr/>
          <p:nvPr/>
        </p:nvSpPr>
        <p:spPr>
          <a:xfrm rot="5400000" flipH="1">
            <a:off x="3628051" y="-34696"/>
            <a:ext cx="1013226" cy="4187040"/>
          </a:xfrm>
          <a:prstGeom prst="flowChartManualInput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041144" y="1765523"/>
            <a:ext cx="3250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冲突 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李俊华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46"/>
          <p:cNvSpPr txBox="1">
            <a:spLocks noChangeArrowheads="1"/>
          </p:cNvSpPr>
          <p:nvPr/>
        </p:nvSpPr>
        <p:spPr bwMode="auto">
          <a:xfrm>
            <a:off x="2483768" y="2929508"/>
            <a:ext cx="4104456" cy="6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altLang="zh-CN" sz="2000" dirty="0" smtClean="0"/>
              <a:t> 2</a:t>
            </a:r>
            <a:r>
              <a:rPr lang="zh-CN" altLang="zh-CN" sz="2000" dirty="0" smtClean="0"/>
              <a:t>个成员同时更新同一文件，然后再合并时导致</a:t>
            </a:r>
            <a:r>
              <a:rPr lang="zh-CN" altLang="zh-CN" sz="2000" dirty="0" smtClean="0"/>
              <a:t>冲突</a:t>
            </a:r>
            <a:r>
              <a:rPr lang="en-US" altLang="zh-CN" sz="2000" dirty="0" smtClean="0"/>
              <a:t> </a:t>
            </a:r>
            <a:r>
              <a:rPr lang="zh-CN" altLang="en-US" sz="2000" dirty="0" smtClean="0"/>
              <a:t>，如何处理？</a:t>
            </a:r>
            <a:endParaRPr lang="zh-CN" altLang="zh-CN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8" grpId="0" animBg="1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5004048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TextBox 14"/>
          <p:cNvSpPr txBox="1">
            <a:spLocks noChangeArrowheads="1"/>
          </p:cNvSpPr>
          <p:nvPr/>
        </p:nvSpPr>
        <p:spPr bwMode="auto">
          <a:xfrm>
            <a:off x="0" y="265212"/>
            <a:ext cx="3203848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冲突解决 </a:t>
            </a:r>
            <a:r>
              <a:rPr lang="en-US" altLang="zh-CN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冲突的类型</a:t>
            </a:r>
            <a:endParaRPr lang="zh-CN" altLang="en-US" sz="16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六边形 3"/>
          <p:cNvSpPr/>
          <p:nvPr/>
        </p:nvSpPr>
        <p:spPr>
          <a:xfrm rot="16200000">
            <a:off x="1024113" y="1748243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01</a:t>
            </a:r>
            <a:endParaRPr lang="zh-CN" altLang="en-US" b="1" dirty="0"/>
          </a:p>
        </p:txBody>
      </p:sp>
      <p:sp>
        <p:nvSpPr>
          <p:cNvPr id="5" name="文本框 7"/>
          <p:cNvSpPr txBox="1">
            <a:spLocks noChangeArrowheads="1"/>
          </p:cNvSpPr>
          <p:nvPr/>
        </p:nvSpPr>
        <p:spPr bwMode="auto">
          <a:xfrm>
            <a:off x="1786966" y="1345332"/>
            <a:ext cx="2664000" cy="1656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zh-CN" altLang="zh-CN" sz="1400" b="1" dirty="0" smtClean="0"/>
              <a:t>逻辑</a:t>
            </a:r>
            <a:r>
              <a:rPr lang="zh-CN" altLang="zh-CN" sz="1400" b="1" dirty="0" smtClean="0"/>
              <a:t>冲突</a:t>
            </a:r>
            <a:endParaRPr lang="en-US" altLang="zh-CN" sz="1400" b="1" dirty="0" smtClean="0"/>
          </a:p>
          <a:p>
            <a:endParaRPr lang="zh-CN" altLang="zh-CN" sz="1400" dirty="0" smtClean="0"/>
          </a:p>
          <a:p>
            <a:pPr marL="228600" indent="-228600">
              <a:buFont typeface="+mj-ea"/>
              <a:buAutoNum type="circleNumDbPlain"/>
            </a:pPr>
            <a:r>
              <a:rPr lang="en-US" altLang="zh-CN" sz="1200" dirty="0" smtClean="0"/>
              <a:t>git</a:t>
            </a:r>
            <a:r>
              <a:rPr lang="zh-CN" altLang="zh-CN" sz="1200" dirty="0" smtClean="0"/>
              <a:t>自动处理（合并</a:t>
            </a:r>
            <a:r>
              <a:rPr lang="en-US" altLang="zh-CN" sz="1200" dirty="0" smtClean="0"/>
              <a:t>/</a:t>
            </a:r>
            <a:r>
              <a:rPr lang="zh-CN" altLang="zh-CN" sz="1200" dirty="0" smtClean="0"/>
              <a:t>应用补丁）成功，但是逻辑上是有问题的</a:t>
            </a:r>
            <a:r>
              <a:rPr lang="zh-CN" altLang="zh-CN" sz="1200" dirty="0" smtClean="0"/>
              <a:t>。</a:t>
            </a:r>
            <a:endParaRPr lang="en-US" altLang="zh-CN" sz="1200" dirty="0" smtClean="0"/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比如</a:t>
            </a:r>
            <a:r>
              <a:rPr lang="zh-CN" altLang="zh-CN" sz="1200" dirty="0" smtClean="0"/>
              <a:t>另外一个人修改了文件名，但我还使用老的文件名，这种情况下自动处理是能成功的，但实际上是有问题的。</a:t>
            </a:r>
            <a:endParaRPr lang="zh-CN" altLang="zh-CN" sz="1200" dirty="0"/>
          </a:p>
        </p:txBody>
      </p:sp>
      <p:sp>
        <p:nvSpPr>
          <p:cNvPr id="6" name="六边形 5"/>
          <p:cNvSpPr/>
          <p:nvPr/>
        </p:nvSpPr>
        <p:spPr>
          <a:xfrm rot="16200000">
            <a:off x="997437" y="3605652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03</a:t>
            </a:r>
            <a:endParaRPr lang="zh-CN" altLang="en-US" b="1" dirty="0"/>
          </a:p>
        </p:txBody>
      </p:sp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1760290" y="3274750"/>
            <a:ext cx="4827933" cy="1454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  <a:defRPr/>
            </a:pPr>
            <a:r>
              <a:rPr lang="en-US" altLang="zh-CN" sz="1400" b="1" dirty="0" smtClean="0"/>
              <a:t> </a:t>
            </a:r>
            <a:r>
              <a:rPr lang="zh-CN" altLang="en-US" sz="1400" b="1" dirty="0" smtClean="0"/>
              <a:t>树冲突</a:t>
            </a:r>
            <a:endParaRPr lang="en-US" altLang="zh-CN" sz="1400" b="1" dirty="0" smtClean="0"/>
          </a:p>
          <a:p>
            <a:pPr>
              <a:defRPr/>
            </a:pPr>
            <a:endParaRPr lang="en-US" altLang="zh-CN" sz="1400" kern="0" dirty="0" smtClean="0">
              <a:latin typeface="微软雅黑" panose="020B0503020204020204" pitchFamily="34" charset="-122"/>
            </a:endParaRPr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文件名修改造成的冲突，称为树冲突</a:t>
            </a:r>
            <a:r>
              <a:rPr lang="zh-CN" altLang="zh-CN" sz="1200" dirty="0" smtClean="0"/>
              <a:t>。</a:t>
            </a:r>
            <a:endParaRPr lang="zh-CN" altLang="zh-CN" sz="1200" dirty="0" smtClean="0"/>
          </a:p>
          <a:p>
            <a:pPr lvl="0"/>
            <a:endParaRPr lang="zh-CN" altLang="zh-CN" sz="1200" dirty="0"/>
          </a:p>
        </p:txBody>
      </p:sp>
      <p:sp>
        <p:nvSpPr>
          <p:cNvPr id="8" name="六边形 7"/>
          <p:cNvSpPr/>
          <p:nvPr/>
        </p:nvSpPr>
        <p:spPr>
          <a:xfrm rot="16200000">
            <a:off x="4789154" y="1748242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02</a:t>
            </a:r>
            <a:endParaRPr lang="zh-CN" altLang="en-US" b="1" dirty="0"/>
          </a:p>
        </p:txBody>
      </p: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5552008" y="1345332"/>
            <a:ext cx="2664000" cy="13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altLang="zh-CN" sz="1400" b="1" dirty="0" smtClean="0"/>
              <a:t> </a:t>
            </a:r>
            <a:r>
              <a:rPr lang="zh-CN" altLang="en-US" sz="1400" b="1" dirty="0" smtClean="0"/>
              <a:t>内容冲突</a:t>
            </a:r>
            <a:endParaRPr lang="en-US" altLang="zh-CN" sz="1400" b="1" dirty="0" smtClean="0"/>
          </a:p>
          <a:p>
            <a:endParaRPr lang="zh-CN" altLang="zh-CN" sz="1400" dirty="0" smtClean="0"/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两个用户修改了同一个文件的同一块区域，</a:t>
            </a:r>
            <a:r>
              <a:rPr lang="en-US" altLang="zh-CN" sz="1200" dirty="0" smtClean="0"/>
              <a:t>git</a:t>
            </a:r>
            <a:r>
              <a:rPr lang="zh-CN" altLang="zh-CN" sz="1200" dirty="0" smtClean="0"/>
              <a:t>会报告内容冲突。我们常见的都是这种，后面的解决办法也主要针对这种冲突。</a:t>
            </a:r>
          </a:p>
          <a:p>
            <a:pPr marL="228600" indent="-228600"/>
            <a:endParaRPr lang="zh-CN" altLang="zh-CN" sz="1200" dirty="0" smtClean="0"/>
          </a:p>
          <a:p>
            <a:pPr marL="228600" indent="-228600">
              <a:buFont typeface="+mj-ea"/>
              <a:buAutoNum type="circleNumDbPlain"/>
            </a:pPr>
            <a:endParaRPr lang="en-US" altLang="zh-CN" sz="1200" dirty="0" smtClean="0"/>
          </a:p>
          <a:p>
            <a:endParaRPr lang="zh-CN" altLang="zh-CN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/>
      <p:bldP spid="6" grpId="0" animBg="1"/>
      <p:bldP spid="7" grpId="0"/>
      <p:bldP spid="8" grpId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5004048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TextBox 14"/>
          <p:cNvSpPr txBox="1">
            <a:spLocks noChangeArrowheads="1"/>
          </p:cNvSpPr>
          <p:nvPr/>
        </p:nvSpPr>
        <p:spPr bwMode="auto">
          <a:xfrm>
            <a:off x="0" y="265212"/>
            <a:ext cx="3203848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冲突解决 </a:t>
            </a:r>
            <a:r>
              <a:rPr lang="en-US" altLang="zh-CN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冲突的解决</a:t>
            </a:r>
            <a:endParaRPr lang="zh-CN" altLang="en-US" sz="16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六边形 7"/>
          <p:cNvSpPr/>
          <p:nvPr/>
        </p:nvSpPr>
        <p:spPr>
          <a:xfrm rot="16200000">
            <a:off x="4789154" y="1748242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02</a:t>
            </a:r>
            <a:endParaRPr lang="zh-CN" altLang="en-US" b="1" dirty="0"/>
          </a:p>
        </p:txBody>
      </p: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467544" y="3001516"/>
            <a:ext cx="6912768" cy="2448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altLang="zh-CN" sz="1400" b="1" dirty="0" smtClean="0"/>
              <a:t> </a:t>
            </a:r>
            <a:r>
              <a:rPr lang="zh-CN" altLang="zh-CN" sz="1400" b="1" dirty="0" smtClean="0"/>
              <a:t>冲突解决</a:t>
            </a:r>
            <a:endParaRPr lang="en-US" altLang="zh-CN" sz="1400" b="1" dirty="0" smtClean="0"/>
          </a:p>
          <a:p>
            <a:endParaRPr lang="en-US" altLang="zh-CN" sz="1400" dirty="0" smtClean="0"/>
          </a:p>
          <a:p>
            <a:r>
              <a:rPr lang="en-US" altLang="zh-CN" sz="1400" dirty="0" smtClean="0"/>
              <a:t>Github</a:t>
            </a:r>
            <a:r>
              <a:rPr lang="zh-CN" altLang="zh-CN" sz="1400" dirty="0" smtClean="0"/>
              <a:t>客户端有一定的检测和避免冲突的功能，一般情况下正常使用不会产生冲突问题。一种可能出现的冲突是，两个团队成员对一个文件进行修改，其中一个成员将修改后的文件</a:t>
            </a:r>
            <a:r>
              <a:rPr lang="en-US" altLang="zh-CN" sz="1400" dirty="0" smtClean="0"/>
              <a:t>push</a:t>
            </a:r>
            <a:r>
              <a:rPr lang="zh-CN" altLang="zh-CN" sz="1400" dirty="0" smtClean="0"/>
              <a:t>到</a:t>
            </a:r>
            <a:r>
              <a:rPr lang="en-US" altLang="zh-CN" sz="1400" dirty="0" smtClean="0"/>
              <a:t>GitHub</a:t>
            </a:r>
            <a:r>
              <a:rPr lang="zh-CN" altLang="zh-CN" sz="1400" dirty="0" smtClean="0"/>
              <a:t>上之后，另一位成员没有</a:t>
            </a:r>
            <a:r>
              <a:rPr lang="en-US" altLang="zh-CN" sz="1400" dirty="0" smtClean="0"/>
              <a:t>pull</a:t>
            </a:r>
            <a:r>
              <a:rPr lang="zh-CN" altLang="zh-CN" sz="1400" dirty="0" smtClean="0"/>
              <a:t>到自己本地硬盘上，就修改本地文件并</a:t>
            </a:r>
            <a:r>
              <a:rPr lang="en-US" altLang="zh-CN" sz="1400" dirty="0" smtClean="0"/>
              <a:t>push</a:t>
            </a:r>
            <a:r>
              <a:rPr lang="zh-CN" altLang="zh-CN" sz="1400" dirty="0" smtClean="0"/>
              <a:t>到</a:t>
            </a:r>
            <a:r>
              <a:rPr lang="en-US" altLang="zh-CN" sz="1400" dirty="0" smtClean="0"/>
              <a:t>GitHub</a:t>
            </a:r>
            <a:r>
              <a:rPr lang="zh-CN" altLang="zh-CN" sz="1400" dirty="0" smtClean="0"/>
              <a:t>，导致文件内容冲突。</a:t>
            </a:r>
          </a:p>
          <a:p>
            <a:pPr>
              <a:buFont typeface="Wingdings" pitchFamily="2" charset="2"/>
              <a:buChar char="ü"/>
            </a:pPr>
            <a:endParaRPr lang="en-US" altLang="zh-CN" sz="1400" dirty="0" smtClean="0"/>
          </a:p>
          <a:p>
            <a:r>
              <a:rPr lang="zh-CN" altLang="zh-CN" sz="1400" dirty="0" smtClean="0"/>
              <a:t>冲突的解决方式就是先把线上的文件同步到本地，再进行修改。</a:t>
            </a:r>
          </a:p>
          <a:p>
            <a:endParaRPr lang="zh-CN" altLang="zh-CN" sz="1400" dirty="0" smtClean="0"/>
          </a:p>
        </p:txBody>
      </p:sp>
      <p:pic>
        <p:nvPicPr>
          <p:cNvPr id="10" name="图片 9" descr="C:\Users\J\Desktop\新建文件夹\未fetch.PNG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1187624" y="841276"/>
            <a:ext cx="6408712" cy="21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8" grpId="0" animBg="1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5004048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TextBox 14"/>
          <p:cNvSpPr txBox="1">
            <a:spLocks noChangeArrowheads="1"/>
          </p:cNvSpPr>
          <p:nvPr/>
        </p:nvSpPr>
        <p:spPr bwMode="auto">
          <a:xfrm>
            <a:off x="0" y="265212"/>
            <a:ext cx="3203848" cy="5847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冲突解决 </a:t>
            </a:r>
            <a:r>
              <a:rPr lang="en-US" altLang="zh-CN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zh-CN" sz="1600" b="1" dirty="0" smtClean="0">
                <a:solidFill>
                  <a:schemeClr val="bg1"/>
                </a:solidFill>
              </a:rPr>
              <a:t>编辑冲突的方法</a:t>
            </a:r>
            <a:endParaRPr lang="zh-CN" altLang="zh-CN" sz="1600" dirty="0" smtClean="0">
              <a:solidFill>
                <a:schemeClr val="bg1"/>
              </a:solidFill>
            </a:endParaRPr>
          </a:p>
          <a:p>
            <a:pPr lvl="0" algn="ctr">
              <a:defRPr/>
            </a:pPr>
            <a:endParaRPr lang="zh-CN" altLang="en-US" sz="16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六边形 3"/>
          <p:cNvSpPr/>
          <p:nvPr/>
        </p:nvSpPr>
        <p:spPr>
          <a:xfrm rot="16200000">
            <a:off x="1024113" y="1748243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01</a:t>
            </a:r>
            <a:endParaRPr lang="zh-CN" altLang="en-US" b="1" dirty="0"/>
          </a:p>
        </p:txBody>
      </p:sp>
      <p:sp>
        <p:nvSpPr>
          <p:cNvPr id="5" name="文本框 7"/>
          <p:cNvSpPr txBox="1">
            <a:spLocks noChangeArrowheads="1"/>
          </p:cNvSpPr>
          <p:nvPr/>
        </p:nvSpPr>
        <p:spPr bwMode="auto">
          <a:xfrm>
            <a:off x="1786966" y="1345332"/>
            <a:ext cx="2664000" cy="1656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zh-CN" altLang="zh-CN" sz="1400" b="1" dirty="0" smtClean="0"/>
              <a:t>逻辑</a:t>
            </a:r>
            <a:r>
              <a:rPr lang="zh-CN" altLang="zh-CN" sz="1400" b="1" dirty="0" smtClean="0"/>
              <a:t>冲突</a:t>
            </a:r>
            <a:endParaRPr lang="en-US" altLang="zh-CN" sz="1400" b="1" dirty="0" smtClean="0"/>
          </a:p>
          <a:p>
            <a:endParaRPr lang="zh-CN" altLang="zh-CN" sz="1400" dirty="0" smtClean="0"/>
          </a:p>
          <a:p>
            <a:pPr marL="228600" indent="-228600">
              <a:buFont typeface="+mj-ea"/>
              <a:buAutoNum type="circleNumDbPlain"/>
            </a:pPr>
            <a:r>
              <a:rPr lang="en-US" altLang="zh-CN" sz="1200" dirty="0" smtClean="0"/>
              <a:t>git</a:t>
            </a:r>
            <a:r>
              <a:rPr lang="zh-CN" altLang="zh-CN" sz="1200" dirty="0" smtClean="0"/>
              <a:t>自动处理（合并</a:t>
            </a:r>
            <a:r>
              <a:rPr lang="en-US" altLang="zh-CN" sz="1200" dirty="0" smtClean="0"/>
              <a:t>/</a:t>
            </a:r>
            <a:r>
              <a:rPr lang="zh-CN" altLang="zh-CN" sz="1200" dirty="0" smtClean="0"/>
              <a:t>应用补丁）成功，但是逻辑上是有问题的</a:t>
            </a:r>
            <a:r>
              <a:rPr lang="zh-CN" altLang="zh-CN" sz="1200" dirty="0" smtClean="0"/>
              <a:t>。</a:t>
            </a:r>
            <a:endParaRPr lang="en-US" altLang="zh-CN" sz="1200" dirty="0" smtClean="0"/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比如</a:t>
            </a:r>
            <a:r>
              <a:rPr lang="zh-CN" altLang="zh-CN" sz="1200" dirty="0" smtClean="0"/>
              <a:t>另外一个人修改了文件名，但我还使用老的文件名，这种情况下自动处理是能成功的，但实际上是有问题的。</a:t>
            </a:r>
            <a:endParaRPr lang="zh-CN" altLang="zh-CN" sz="1200" dirty="0"/>
          </a:p>
        </p:txBody>
      </p:sp>
      <p:sp>
        <p:nvSpPr>
          <p:cNvPr id="6" name="六边形 5"/>
          <p:cNvSpPr/>
          <p:nvPr/>
        </p:nvSpPr>
        <p:spPr>
          <a:xfrm rot="16200000">
            <a:off x="997437" y="3605652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03</a:t>
            </a:r>
            <a:endParaRPr lang="zh-CN" altLang="en-US" b="1" dirty="0"/>
          </a:p>
        </p:txBody>
      </p:sp>
      <p:sp>
        <p:nvSpPr>
          <p:cNvPr id="7" name="文本框 7"/>
          <p:cNvSpPr txBox="1">
            <a:spLocks noChangeArrowheads="1"/>
          </p:cNvSpPr>
          <p:nvPr/>
        </p:nvSpPr>
        <p:spPr bwMode="auto">
          <a:xfrm>
            <a:off x="1760290" y="3274750"/>
            <a:ext cx="4827933" cy="1454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  <a:defRPr/>
            </a:pPr>
            <a:r>
              <a:rPr lang="en-US" altLang="zh-CN" sz="1400" b="1" dirty="0" smtClean="0"/>
              <a:t> </a:t>
            </a:r>
            <a:r>
              <a:rPr lang="zh-CN" altLang="en-US" sz="1400" b="1" dirty="0" smtClean="0"/>
              <a:t>树冲突</a:t>
            </a:r>
            <a:endParaRPr lang="en-US" altLang="zh-CN" sz="1400" b="1" dirty="0" smtClean="0"/>
          </a:p>
          <a:p>
            <a:pPr>
              <a:defRPr/>
            </a:pPr>
            <a:endParaRPr lang="en-US" altLang="zh-CN" sz="1400" kern="0" dirty="0" smtClean="0">
              <a:latin typeface="微软雅黑" panose="020B0503020204020204" pitchFamily="34" charset="-122"/>
            </a:endParaRPr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文件名修改造成的冲突，称为树冲突</a:t>
            </a:r>
            <a:r>
              <a:rPr lang="zh-CN" altLang="zh-CN" sz="1200" dirty="0" smtClean="0"/>
              <a:t>。</a:t>
            </a:r>
            <a:endParaRPr lang="zh-CN" altLang="zh-CN" sz="1200" dirty="0" smtClean="0"/>
          </a:p>
          <a:p>
            <a:pPr lvl="0"/>
            <a:endParaRPr lang="zh-CN" altLang="zh-CN" sz="1200" dirty="0"/>
          </a:p>
        </p:txBody>
      </p:sp>
      <p:sp>
        <p:nvSpPr>
          <p:cNvPr id="8" name="六边形 7"/>
          <p:cNvSpPr/>
          <p:nvPr/>
        </p:nvSpPr>
        <p:spPr>
          <a:xfrm rot="16200000">
            <a:off x="4789154" y="1748242"/>
            <a:ext cx="669472" cy="577130"/>
          </a:xfrm>
          <a:prstGeom prst="hexagon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b="1" dirty="0" smtClean="0"/>
              <a:t>02</a:t>
            </a:r>
            <a:endParaRPr lang="zh-CN" altLang="en-US" b="1" dirty="0"/>
          </a:p>
        </p:txBody>
      </p: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5552008" y="1345332"/>
            <a:ext cx="2664000" cy="13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altLang="zh-CN" sz="1400" b="1" dirty="0" smtClean="0"/>
              <a:t> </a:t>
            </a:r>
            <a:r>
              <a:rPr lang="zh-CN" altLang="en-US" sz="1400" b="1" dirty="0" smtClean="0"/>
              <a:t>内容冲突</a:t>
            </a:r>
            <a:endParaRPr lang="en-US" altLang="zh-CN" sz="1400" b="1" dirty="0" smtClean="0"/>
          </a:p>
          <a:p>
            <a:endParaRPr lang="zh-CN" altLang="zh-CN" sz="1400" dirty="0" smtClean="0"/>
          </a:p>
          <a:p>
            <a:pPr marL="228600" indent="-228600">
              <a:buFont typeface="+mj-ea"/>
              <a:buAutoNum type="circleNumDbPlain"/>
            </a:pPr>
            <a:r>
              <a:rPr lang="zh-CN" altLang="zh-CN" sz="1200" dirty="0" smtClean="0"/>
              <a:t>两个用户修改了同一个文件的同一块区域，</a:t>
            </a:r>
            <a:r>
              <a:rPr lang="en-US" altLang="zh-CN" sz="1200" dirty="0" smtClean="0"/>
              <a:t>git</a:t>
            </a:r>
            <a:r>
              <a:rPr lang="zh-CN" altLang="zh-CN" sz="1200" dirty="0" smtClean="0"/>
              <a:t>会报告内容冲突。我们常见的都是这种，后面的解决办法也主要针对这种冲突。</a:t>
            </a:r>
          </a:p>
          <a:p>
            <a:pPr marL="228600" indent="-228600"/>
            <a:endParaRPr lang="zh-CN" altLang="zh-CN" sz="1200" dirty="0" smtClean="0"/>
          </a:p>
          <a:p>
            <a:pPr marL="228600" indent="-228600">
              <a:buFont typeface="+mj-ea"/>
              <a:buAutoNum type="circleNumDbPlain"/>
            </a:pPr>
            <a:endParaRPr lang="en-US" altLang="zh-CN" sz="1200" dirty="0" smtClean="0"/>
          </a:p>
          <a:p>
            <a:endParaRPr lang="zh-CN" altLang="zh-CN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/>
      <p:bldP spid="6" grpId="0" animBg="1"/>
      <p:bldP spid="7" grpId="0"/>
      <p:bldP spid="8" grpId="0" animBg="1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1" rIns="91424" bIns="45711"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2041144" y="1705372"/>
            <a:ext cx="5112568" cy="2808312"/>
          </a:xfrm>
          <a:prstGeom prst="roundRect">
            <a:avLst>
              <a:gd name="adj" fmla="val 4780"/>
            </a:avLst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flipH="1">
            <a:off x="6649656" y="3865612"/>
            <a:ext cx="504056" cy="648072"/>
          </a:xfrm>
          <a:prstGeom prst="rtTriangle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865680" y="4270524"/>
            <a:ext cx="216000" cy="216000"/>
            <a:chOff x="360000" y="2682000"/>
            <a:chExt cx="288032" cy="288032"/>
          </a:xfrm>
        </p:grpSpPr>
        <p:sp>
          <p:nvSpPr>
            <p:cNvPr id="5" name="椭圆 4"/>
            <p:cNvSpPr/>
            <p:nvPr/>
          </p:nvSpPr>
          <p:spPr>
            <a:xfrm>
              <a:off x="360000" y="2682000"/>
              <a:ext cx="288032" cy="28803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右箭头 5"/>
            <p:cNvSpPr/>
            <p:nvPr/>
          </p:nvSpPr>
          <p:spPr>
            <a:xfrm>
              <a:off x="431560" y="2780936"/>
              <a:ext cx="180000" cy="72000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任意多边形 6"/>
          <p:cNvSpPr/>
          <p:nvPr/>
        </p:nvSpPr>
        <p:spPr>
          <a:xfrm flipH="1">
            <a:off x="2041143" y="1552211"/>
            <a:ext cx="1830723" cy="152543"/>
          </a:xfrm>
          <a:custGeom>
            <a:avLst/>
            <a:gdLst>
              <a:gd name="connsiteX0" fmla="*/ 0 w 1512168"/>
              <a:gd name="connsiteY0" fmla="*/ 216000 h 216000"/>
              <a:gd name="connsiteX1" fmla="*/ 54000 w 1512168"/>
              <a:gd name="connsiteY1" fmla="*/ 0 h 216000"/>
              <a:gd name="connsiteX2" fmla="*/ 1512168 w 1512168"/>
              <a:gd name="connsiteY2" fmla="*/ 0 h 216000"/>
              <a:gd name="connsiteX3" fmla="*/ 1458168 w 1512168"/>
              <a:gd name="connsiteY3" fmla="*/ 216000 h 216000"/>
              <a:gd name="connsiteX4" fmla="*/ 0 w 1512168"/>
              <a:gd name="connsiteY4" fmla="*/ 216000 h 216000"/>
              <a:gd name="connsiteX0-1" fmla="*/ 0 w 1512168"/>
              <a:gd name="connsiteY0-2" fmla="*/ 216000 h 216024"/>
              <a:gd name="connsiteX1-3" fmla="*/ 54000 w 1512168"/>
              <a:gd name="connsiteY1-4" fmla="*/ 0 h 216024"/>
              <a:gd name="connsiteX2-5" fmla="*/ 1512168 w 1512168"/>
              <a:gd name="connsiteY2-6" fmla="*/ 0 h 216024"/>
              <a:gd name="connsiteX3-7" fmla="*/ 1368152 w 1512168"/>
              <a:gd name="connsiteY3-8" fmla="*/ 216024 h 216024"/>
              <a:gd name="connsiteX4-9" fmla="*/ 0 w 1512168"/>
              <a:gd name="connsiteY4-10" fmla="*/ 216000 h 216024"/>
              <a:gd name="connsiteX0-11" fmla="*/ 0 w 1512168"/>
              <a:gd name="connsiteY0-12" fmla="*/ 216000 h 216024"/>
              <a:gd name="connsiteX1-13" fmla="*/ 144016 w 1512168"/>
              <a:gd name="connsiteY1-14" fmla="*/ 0 h 216024"/>
              <a:gd name="connsiteX2-15" fmla="*/ 1512168 w 1512168"/>
              <a:gd name="connsiteY2-16" fmla="*/ 0 h 216024"/>
              <a:gd name="connsiteX3-17" fmla="*/ 1368152 w 1512168"/>
              <a:gd name="connsiteY3-18" fmla="*/ 216024 h 216024"/>
              <a:gd name="connsiteX4-19" fmla="*/ 0 w 1512168"/>
              <a:gd name="connsiteY4-20" fmla="*/ 216000 h 2160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12168" h="216024">
                <a:moveTo>
                  <a:pt x="0" y="216000"/>
                </a:moveTo>
                <a:lnTo>
                  <a:pt x="144016" y="0"/>
                </a:lnTo>
                <a:lnTo>
                  <a:pt x="1512168" y="0"/>
                </a:lnTo>
                <a:lnTo>
                  <a:pt x="1368152" y="216024"/>
                </a:lnTo>
                <a:lnTo>
                  <a:pt x="0" y="216000"/>
                </a:lnTo>
                <a:close/>
              </a:path>
            </a:pathLst>
          </a:custGeom>
          <a:solidFill>
            <a:srgbClr val="0026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手动输入 7"/>
          <p:cNvSpPr/>
          <p:nvPr/>
        </p:nvSpPr>
        <p:spPr>
          <a:xfrm rot="5400000" flipH="1">
            <a:off x="3662040" y="-68686"/>
            <a:ext cx="1017257" cy="4259050"/>
          </a:xfrm>
          <a:prstGeom prst="flowChartManualInput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041144" y="1765523"/>
            <a:ext cx="3971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项目管理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 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王彦博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46"/>
          <p:cNvSpPr txBox="1">
            <a:spLocks noChangeArrowheads="1"/>
          </p:cNvSpPr>
          <p:nvPr/>
        </p:nvSpPr>
        <p:spPr bwMode="auto">
          <a:xfrm>
            <a:off x="2833232" y="2947268"/>
            <a:ext cx="2072611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zh-CN" altLang="en-US" sz="1600" b="1" dirty="0" smtClean="0"/>
              <a:t> 禅</a:t>
            </a:r>
            <a:r>
              <a:rPr lang="zh-CN" altLang="en-US" sz="1600" b="1" dirty="0" smtClean="0"/>
              <a:t>道</a:t>
            </a:r>
            <a:endParaRPr lang="zh-CN" altLang="zh-CN" sz="1600" dirty="0"/>
          </a:p>
        </p:txBody>
      </p:sp>
      <p:sp>
        <p:nvSpPr>
          <p:cNvPr id="12" name="TextBox 146"/>
          <p:cNvSpPr txBox="1">
            <a:spLocks noChangeArrowheads="1"/>
          </p:cNvSpPr>
          <p:nvPr/>
        </p:nvSpPr>
        <p:spPr bwMode="auto">
          <a:xfrm>
            <a:off x="2833232" y="3414047"/>
            <a:ext cx="2072611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zh-CN" sz="1600" b="1" dirty="0" smtClean="0"/>
              <a:t> Teambition</a:t>
            </a:r>
            <a:endParaRPr lang="en-US" sz="16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8" grpId="0" animBg="1"/>
      <p:bldP spid="9" grpId="0"/>
      <p:bldP spid="10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63588" y="4500550"/>
            <a:ext cx="7344000" cy="8514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63588" y="1638706"/>
            <a:ext cx="7344000" cy="2874978"/>
          </a:xfrm>
          <a:prstGeom prst="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1" rIns="91424" bIns="45711"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63992" y="2339443"/>
            <a:ext cx="6948000" cy="2080167"/>
          </a:xfrm>
          <a:prstGeom prst="rect">
            <a:avLst/>
          </a:prstGeom>
        </p:spPr>
        <p:txBody>
          <a:bodyPr wrap="square" lIns="91424" tIns="45711" rIns="91424" bIns="45711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根据需求、</a:t>
            </a:r>
            <a:r>
              <a:rPr lang="zh-CN" altLang="zh-CN" dirty="0" smtClean="0">
                <a:solidFill>
                  <a:schemeClr val="bg1"/>
                </a:solidFill>
              </a:rPr>
              <a:t>该项目计划完成一个管理更新桌面软件，该软件可以自动更新软件的版本、并能自动进行版本更新、能够管理需要更新的文件，并且能与旧版本比较得到差异配置信息。</a:t>
            </a:r>
          </a:p>
          <a:p>
            <a:r>
              <a:rPr lang="zh-CN" altLang="zh-CN" dirty="0" smtClean="0">
                <a:solidFill>
                  <a:schemeClr val="bg1"/>
                </a:solidFill>
              </a:rPr>
              <a:t>自动更新功能分为整体更新和部分更新功能：整体更新的功能：直接下载一个安装包文件覆盖安装。部分更新的功能：只需下载部分文件，重启后即可实现。</a:t>
            </a:r>
          </a:p>
          <a:p>
            <a:pPr indent="457200">
              <a:lnSpc>
                <a:spcPct val="150000"/>
              </a:lnSpc>
            </a:pP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11 Rectángulo"/>
          <p:cNvSpPr/>
          <p:nvPr/>
        </p:nvSpPr>
        <p:spPr>
          <a:xfrm>
            <a:off x="1547664" y="1201316"/>
            <a:ext cx="1620000" cy="792088"/>
          </a:xfrm>
          <a:prstGeom prst="parallelogram">
            <a:avLst/>
          </a:prstGeom>
          <a:solidFill>
            <a:srgbClr val="006C31"/>
          </a:solidFill>
          <a:ln w="38100">
            <a:solidFill>
              <a:schemeClr val="bg1"/>
            </a:solidFill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74478" y="1327368"/>
            <a:ext cx="1801378" cy="684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dirty="0">
                <a:solidFill>
                  <a:schemeClr val="bg1"/>
                </a:solidFill>
              </a:rPr>
              <a:t>Introduction</a:t>
            </a:r>
            <a:endParaRPr lang="zh-CN" altLang="en-US" sz="1600" dirty="0">
              <a:solidFill>
                <a:schemeClr val="bg1"/>
              </a:solidFill>
            </a:endParaRPr>
          </a:p>
          <a:p>
            <a:pPr algn="ctr"/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40152" y="1144638"/>
            <a:ext cx="936120" cy="905427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8" name="图片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095039" y="1129313"/>
            <a:ext cx="930609" cy="936083"/>
          </a:xfrm>
          <a:prstGeom prst="ellipse">
            <a:avLst/>
          </a:prstGeom>
          <a:ln w="76200">
            <a:solidFill>
              <a:schemeClr val="bg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6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7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2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accel="2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2411760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14"/>
          <p:cNvSpPr txBox="1">
            <a:spLocks noChangeArrowheads="1"/>
          </p:cNvSpPr>
          <p:nvPr/>
        </p:nvSpPr>
        <p:spPr bwMode="auto">
          <a:xfrm>
            <a:off x="107504" y="286698"/>
            <a:ext cx="2016224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禅道</a:t>
            </a:r>
            <a:endParaRPr lang="zh-CN" altLang="en-US" sz="16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3528" y="4801716"/>
            <a:ext cx="7394648" cy="1159943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r>
              <a:rPr lang="zh-CN" altLang="en-US" sz="1400" b="1" dirty="0" smtClean="0"/>
              <a:t>禅</a:t>
            </a:r>
            <a:r>
              <a:rPr lang="zh-CN" altLang="en-US" sz="1400" b="1" dirty="0" smtClean="0"/>
              <a:t>道是专业的研发项目管理</a:t>
            </a:r>
            <a:r>
              <a:rPr lang="zh-CN" altLang="en-US" sz="1400" b="1" dirty="0" smtClean="0"/>
              <a:t>软件</a:t>
            </a:r>
            <a:endParaRPr lang="en-US" altLang="zh-CN" sz="1400" b="1" dirty="0" smtClean="0"/>
          </a:p>
          <a:p>
            <a:endParaRPr lang="zh-CN" altLang="en-US" sz="1400" b="1" dirty="0" smtClean="0"/>
          </a:p>
          <a:p>
            <a:r>
              <a:rPr lang="zh-CN" altLang="en-US" sz="1400" dirty="0" smtClean="0"/>
              <a:t>细分需求、任务、缺陷和</a:t>
            </a:r>
            <a:r>
              <a:rPr lang="zh-CN" altLang="en-US" sz="1400" dirty="0" smtClean="0"/>
              <a:t>用例、完整</a:t>
            </a:r>
            <a:r>
              <a:rPr lang="zh-CN" altLang="en-US" sz="1400" dirty="0" smtClean="0"/>
              <a:t>覆盖研发项目核心</a:t>
            </a:r>
            <a:r>
              <a:rPr lang="zh-CN" altLang="en-US" sz="1400" dirty="0" smtClean="0"/>
              <a:t>流程、完整</a:t>
            </a:r>
            <a:r>
              <a:rPr lang="zh-CN" altLang="en-US" sz="1400" dirty="0" smtClean="0"/>
              <a:t>软件生命周期管理</a:t>
            </a:r>
          </a:p>
          <a:p>
            <a:pPr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zh-CN" altLang="en-US" sz="1400" kern="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7584" y="697260"/>
            <a:ext cx="7272808" cy="3978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2411760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14"/>
          <p:cNvSpPr txBox="1">
            <a:spLocks noChangeArrowheads="1"/>
          </p:cNvSpPr>
          <p:nvPr/>
        </p:nvSpPr>
        <p:spPr bwMode="auto">
          <a:xfrm>
            <a:off x="107504" y="286698"/>
            <a:ext cx="2016224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禅道</a:t>
            </a:r>
            <a:endParaRPr lang="zh-CN" altLang="en-US" sz="16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3528" y="4297660"/>
            <a:ext cx="8820472" cy="1159943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r>
              <a:rPr lang="zh-CN" altLang="en-US" sz="1400" b="1" dirty="0" smtClean="0"/>
              <a:t>禅</a:t>
            </a:r>
            <a:r>
              <a:rPr lang="zh-CN" altLang="en-US" sz="1400" b="1" dirty="0" smtClean="0"/>
              <a:t>道是专业的研发项目管理</a:t>
            </a:r>
            <a:r>
              <a:rPr lang="zh-CN" altLang="en-US" sz="1400" b="1" dirty="0" smtClean="0"/>
              <a:t>软件</a:t>
            </a:r>
            <a:endParaRPr lang="en-US" altLang="zh-CN" sz="1400" b="1" dirty="0" smtClean="0"/>
          </a:p>
          <a:p>
            <a:endParaRPr lang="zh-CN" altLang="en-US" sz="1400" b="1" dirty="0" smtClean="0"/>
          </a:p>
          <a:p>
            <a:r>
              <a:rPr lang="zh-CN" altLang="en-US" sz="1400" dirty="0" smtClean="0"/>
              <a:t>禅和道是中国文化中极具代表意义的两个字，是中国传统文化的结晶。以“禅道”作为软件的名字，传达对管理的理解和思考，通过禅道来进行管理，可以摒弃繁文缛节，摒弃官本位的畸形，还原事情的本质。</a:t>
            </a:r>
            <a:endParaRPr lang="zh-CN" altLang="en-US" sz="1400" kern="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909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528" y="697260"/>
            <a:ext cx="8532440" cy="20884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909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3528" y="3073524"/>
            <a:ext cx="8482285" cy="10243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2411760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14"/>
          <p:cNvSpPr txBox="1">
            <a:spLocks noChangeArrowheads="1"/>
          </p:cNvSpPr>
          <p:nvPr/>
        </p:nvSpPr>
        <p:spPr bwMode="auto">
          <a:xfrm>
            <a:off x="107504" y="286698"/>
            <a:ext cx="2016224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altLang="zh-CN" sz="1600" b="1" dirty="0" smtClean="0">
                <a:solidFill>
                  <a:schemeClr val="bg1"/>
                </a:solidFill>
              </a:rPr>
              <a:t> Teambition</a:t>
            </a:r>
            <a:endParaRPr lang="en-US" altLang="zh-CN" sz="1600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769268"/>
            <a:ext cx="3960440" cy="4774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4499992" y="1849388"/>
            <a:ext cx="38884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hlinkClick r:id="rId4"/>
              </a:rPr>
              <a:t>Teambition</a:t>
            </a:r>
            <a:r>
              <a:rPr lang="zh-CN" altLang="en-US" dirty="0" smtClean="0"/>
              <a:t>是国内团队协作工具的创导</a:t>
            </a:r>
            <a:r>
              <a:rPr lang="zh-CN" altLang="en-US" dirty="0" smtClean="0"/>
              <a:t>者。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通过</a:t>
            </a:r>
            <a:r>
              <a:rPr lang="zh-CN" altLang="en-US" dirty="0" smtClean="0"/>
              <a:t>帮助团队轻松共享和讨论工作中的任务、文件、分享、日程等内容，让团队协作焕发无限可能。</a:t>
            </a:r>
            <a:endParaRPr lang="zh-CN" altLang="en-US" dirty="0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>
            <a:off x="0" y="0"/>
            <a:ext cx="9144000" cy="5715000"/>
          </a:xfrm>
          <a:custGeom>
            <a:avLst/>
            <a:gdLst/>
            <a:ahLst/>
            <a:cxnLst/>
            <a:rect l="l" t="t" r="r" b="b"/>
            <a:pathLst>
              <a:path w="10974388" h="6859588">
                <a:moveTo>
                  <a:pt x="0" y="0"/>
                </a:moveTo>
                <a:lnTo>
                  <a:pt x="54000" y="0"/>
                </a:lnTo>
                <a:lnTo>
                  <a:pt x="180000" y="0"/>
                </a:lnTo>
                <a:lnTo>
                  <a:pt x="185976" y="0"/>
                </a:lnTo>
                <a:lnTo>
                  <a:pt x="4222295" y="5751984"/>
                </a:lnTo>
                <a:lnTo>
                  <a:pt x="10974388" y="2535115"/>
                </a:lnTo>
                <a:lnTo>
                  <a:pt x="10974388" y="5878066"/>
                </a:lnTo>
                <a:lnTo>
                  <a:pt x="10974388" y="6654047"/>
                </a:lnTo>
                <a:lnTo>
                  <a:pt x="10974388" y="6859588"/>
                </a:lnTo>
                <a:lnTo>
                  <a:pt x="180000" y="6859588"/>
                </a:lnTo>
                <a:lnTo>
                  <a:pt x="0" y="6859588"/>
                </a:lnTo>
                <a:lnTo>
                  <a:pt x="0" y="587806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4894" tIns="42446" rIns="84894" bIns="4244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0" y="14553"/>
            <a:ext cx="9144000" cy="5700448"/>
          </a:xfrm>
          <a:custGeom>
            <a:avLst/>
            <a:gdLst>
              <a:gd name="connsiteX0" fmla="*/ 0 w 9143996"/>
              <a:gd name="connsiteY0" fmla="*/ 0 h 6840000"/>
              <a:gd name="connsiteX1" fmla="*/ 3473075 w 9143996"/>
              <a:gd name="connsiteY1" fmla="*/ 5938216 h 6840000"/>
              <a:gd name="connsiteX2" fmla="*/ 9143996 w 9143996"/>
              <a:gd name="connsiteY2" fmla="*/ 2696625 h 6840000"/>
              <a:gd name="connsiteX3" fmla="*/ 9143996 w 9143996"/>
              <a:gd name="connsiteY3" fmla="*/ 6839999 h 6840000"/>
              <a:gd name="connsiteX4" fmla="*/ 4000500 w 9143996"/>
              <a:gd name="connsiteY4" fmla="*/ 6839999 h 6840000"/>
              <a:gd name="connsiteX5" fmla="*/ 4000500 w 9143996"/>
              <a:gd name="connsiteY5" fmla="*/ 6840000 h 6840000"/>
              <a:gd name="connsiteX6" fmla="*/ 0 w 9143996"/>
              <a:gd name="connsiteY6" fmla="*/ 6840000 h 68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3996" h="6840000">
                <a:moveTo>
                  <a:pt x="0" y="0"/>
                </a:moveTo>
                <a:lnTo>
                  <a:pt x="3473075" y="5938216"/>
                </a:lnTo>
                <a:lnTo>
                  <a:pt x="9143996" y="2696625"/>
                </a:lnTo>
                <a:lnTo>
                  <a:pt x="9143996" y="6839999"/>
                </a:lnTo>
                <a:lnTo>
                  <a:pt x="4000500" y="6839999"/>
                </a:lnTo>
                <a:lnTo>
                  <a:pt x="4000500" y="6840000"/>
                </a:lnTo>
                <a:lnTo>
                  <a:pt x="0" y="6840000"/>
                </a:ln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4894" tIns="42446" rIns="84894" bIns="42446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TextBox 2"/>
          <p:cNvSpPr>
            <a:spLocks noChangeArrowheads="1"/>
          </p:cNvSpPr>
          <p:nvPr/>
        </p:nvSpPr>
        <p:spPr bwMode="auto">
          <a:xfrm>
            <a:off x="6312652" y="4297660"/>
            <a:ext cx="2075772" cy="45226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82128" tIns="41064" rIns="82128" bIns="41064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：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第九组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02441" y="1490886"/>
            <a:ext cx="3888432" cy="1092585"/>
          </a:xfrm>
          <a:prstGeom prst="rect">
            <a:avLst/>
          </a:prstGeom>
        </p:spPr>
        <p:txBody>
          <a:bodyPr wrap="square" lIns="76179" tIns="38089" rIns="76179" bIns="38089" anchor="ctr">
            <a:spAutoFit/>
          </a:bodyPr>
          <a:lstStyle/>
          <a:p>
            <a:pPr algn="ctr"/>
            <a:r>
              <a:rPr lang="zh-CN" altLang="en-US" sz="6600" b="1" spc="500" dirty="0">
                <a:solidFill>
                  <a:srgbClr val="006C31"/>
                </a:solidFill>
                <a:latin typeface="Adobe Gothic Std B" panose="020B0800000000000000" pitchFamily="34" charset="-128"/>
                <a:ea typeface="微软雅黑" panose="020B0503020204020204" pitchFamily="34" charset="-122"/>
              </a:rPr>
              <a:t>感谢聆听</a:t>
            </a:r>
          </a:p>
        </p:txBody>
      </p:sp>
      <p:sp>
        <p:nvSpPr>
          <p:cNvPr id="11" name="矩形 10"/>
          <p:cNvSpPr/>
          <p:nvPr/>
        </p:nvSpPr>
        <p:spPr>
          <a:xfrm>
            <a:off x="6075841" y="4838613"/>
            <a:ext cx="2024551" cy="323143"/>
          </a:xfrm>
          <a:prstGeom prst="rect">
            <a:avLst/>
          </a:prstGeom>
        </p:spPr>
        <p:txBody>
          <a:bodyPr wrap="none" lIns="76179" tIns="38089" rIns="76179" bIns="38089">
            <a:spAutoFit/>
          </a:bodyPr>
          <a:lstStyle/>
          <a:p>
            <a:pPr algn="ctr"/>
            <a:r>
              <a:rPr lang="en-US" altLang="zh-CN" sz="1600" spc="2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1600" spc="25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2018</a:t>
            </a:r>
            <a:r>
              <a:rPr lang="zh-CN" altLang="en-US" sz="1600" spc="25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</a:t>
            </a:r>
            <a:r>
              <a:rPr lang="en-US" altLang="zh-CN" sz="1600" spc="25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en-US" sz="1600" spc="25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月</a:t>
            </a:r>
            <a:r>
              <a:rPr lang="en-US" altLang="zh-CN" sz="1600" spc="25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22</a:t>
            </a:r>
            <a:r>
              <a:rPr lang="zh-CN" altLang="en-US" sz="1600" spc="25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日</a:t>
            </a:r>
            <a:endParaRPr lang="zh-CN" altLang="en-US" sz="1600" spc="2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圆角矩形 3"/>
          <p:cNvSpPr/>
          <p:nvPr/>
        </p:nvSpPr>
        <p:spPr>
          <a:xfrm>
            <a:off x="3347864" y="841276"/>
            <a:ext cx="3384376" cy="511044"/>
          </a:xfrm>
          <a:custGeom>
            <a:avLst/>
            <a:gdLst/>
            <a:ahLst/>
            <a:cxnLst/>
            <a:rect l="l" t="t" r="r" b="b"/>
            <a:pathLst>
              <a:path w="3374954" h="511044">
                <a:moveTo>
                  <a:pt x="0" y="0"/>
                </a:moveTo>
                <a:lnTo>
                  <a:pt x="3312637" y="0"/>
                </a:lnTo>
                <a:cubicBezTo>
                  <a:pt x="3347054" y="0"/>
                  <a:pt x="3374954" y="27900"/>
                  <a:pt x="3374954" y="62317"/>
                </a:cubicBezTo>
                <a:lnTo>
                  <a:pt x="3374954" y="448727"/>
                </a:lnTo>
                <a:cubicBezTo>
                  <a:pt x="3374954" y="483144"/>
                  <a:pt x="3347054" y="511044"/>
                  <a:pt x="3312637" y="511044"/>
                </a:cubicBezTo>
                <a:lnTo>
                  <a:pt x="0" y="511044"/>
                </a:lnTo>
                <a:lnTo>
                  <a:pt x="255522" y="255522"/>
                </a:ln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99834" bIns="49917" rtlCol="0" anchor="ctr"/>
          <a:lstStyle/>
          <a:p>
            <a:pPr algn="ctr"/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项目人员职责、环境配置介绍  </a:t>
            </a:r>
            <a:endParaRPr lang="en-US" altLang="zh-CN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圆角矩形 1"/>
          <p:cNvSpPr/>
          <p:nvPr/>
        </p:nvSpPr>
        <p:spPr>
          <a:xfrm>
            <a:off x="2411760" y="841276"/>
            <a:ext cx="1008112" cy="511044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324000" bIns="49917" rtlCol="0" anchor="ctr"/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圆角矩形 3"/>
          <p:cNvSpPr/>
          <p:nvPr/>
        </p:nvSpPr>
        <p:spPr>
          <a:xfrm>
            <a:off x="3347864" y="1561356"/>
            <a:ext cx="3384376" cy="511044"/>
          </a:xfrm>
          <a:custGeom>
            <a:avLst/>
            <a:gdLst/>
            <a:ahLst/>
            <a:cxnLst/>
            <a:rect l="l" t="t" r="r" b="b"/>
            <a:pathLst>
              <a:path w="3374954" h="511044">
                <a:moveTo>
                  <a:pt x="0" y="0"/>
                </a:moveTo>
                <a:lnTo>
                  <a:pt x="3312637" y="0"/>
                </a:lnTo>
                <a:cubicBezTo>
                  <a:pt x="3347054" y="0"/>
                  <a:pt x="3374954" y="27900"/>
                  <a:pt x="3374954" y="62317"/>
                </a:cubicBezTo>
                <a:lnTo>
                  <a:pt x="3374954" y="448727"/>
                </a:lnTo>
                <a:cubicBezTo>
                  <a:pt x="3374954" y="483144"/>
                  <a:pt x="3347054" y="511044"/>
                  <a:pt x="3312637" y="511044"/>
                </a:cubicBezTo>
                <a:lnTo>
                  <a:pt x="0" y="511044"/>
                </a:lnTo>
                <a:lnTo>
                  <a:pt x="255522" y="255522"/>
                </a:ln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99834" bIns="49917" rtlCol="0" anchor="ctr"/>
          <a:lstStyle/>
          <a:p>
            <a:pPr algn="ctr"/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项目部署、组织开发介绍</a:t>
            </a:r>
            <a:endParaRPr lang="en-US" altLang="zh-CN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1"/>
          <p:cNvSpPr/>
          <p:nvPr/>
        </p:nvSpPr>
        <p:spPr>
          <a:xfrm>
            <a:off x="2411760" y="1561356"/>
            <a:ext cx="1008112" cy="511044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324000" bIns="49917" rtlCol="0" anchor="ctr"/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3"/>
          <p:cNvSpPr/>
          <p:nvPr/>
        </p:nvSpPr>
        <p:spPr>
          <a:xfrm>
            <a:off x="3347864" y="2281436"/>
            <a:ext cx="3374954" cy="511044"/>
          </a:xfrm>
          <a:custGeom>
            <a:avLst/>
            <a:gdLst/>
            <a:ahLst/>
            <a:cxnLst/>
            <a:rect l="l" t="t" r="r" b="b"/>
            <a:pathLst>
              <a:path w="3374954" h="511044">
                <a:moveTo>
                  <a:pt x="0" y="0"/>
                </a:moveTo>
                <a:lnTo>
                  <a:pt x="3312637" y="0"/>
                </a:lnTo>
                <a:cubicBezTo>
                  <a:pt x="3347054" y="0"/>
                  <a:pt x="3374954" y="27900"/>
                  <a:pt x="3374954" y="62317"/>
                </a:cubicBezTo>
                <a:lnTo>
                  <a:pt x="3374954" y="448727"/>
                </a:lnTo>
                <a:cubicBezTo>
                  <a:pt x="3374954" y="483144"/>
                  <a:pt x="3347054" y="511044"/>
                  <a:pt x="3312637" y="511044"/>
                </a:cubicBezTo>
                <a:lnTo>
                  <a:pt x="0" y="511044"/>
                </a:lnTo>
                <a:lnTo>
                  <a:pt x="255522" y="255522"/>
                </a:ln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99834" bIns="49917" rtlCol="0" anchor="ctr"/>
          <a:lstStyle/>
          <a:p>
            <a:pPr algn="ctr"/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编码规范文档</a:t>
            </a:r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17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1"/>
          <p:cNvSpPr/>
          <p:nvPr/>
        </p:nvSpPr>
        <p:spPr>
          <a:xfrm>
            <a:off x="2411760" y="2281436"/>
            <a:ext cx="1008112" cy="511044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324000" bIns="49917" rtlCol="0" anchor="ctr"/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3"/>
          <p:cNvSpPr/>
          <p:nvPr/>
        </p:nvSpPr>
        <p:spPr>
          <a:xfrm>
            <a:off x="3347864" y="3001516"/>
            <a:ext cx="3374954" cy="511044"/>
          </a:xfrm>
          <a:custGeom>
            <a:avLst/>
            <a:gdLst/>
            <a:ahLst/>
            <a:cxnLst/>
            <a:rect l="l" t="t" r="r" b="b"/>
            <a:pathLst>
              <a:path w="3374954" h="511044">
                <a:moveTo>
                  <a:pt x="0" y="0"/>
                </a:moveTo>
                <a:lnTo>
                  <a:pt x="3312637" y="0"/>
                </a:lnTo>
                <a:cubicBezTo>
                  <a:pt x="3347054" y="0"/>
                  <a:pt x="3374954" y="27900"/>
                  <a:pt x="3374954" y="62317"/>
                </a:cubicBezTo>
                <a:lnTo>
                  <a:pt x="3374954" y="448727"/>
                </a:lnTo>
                <a:cubicBezTo>
                  <a:pt x="3374954" y="483144"/>
                  <a:pt x="3347054" y="511044"/>
                  <a:pt x="3312637" y="511044"/>
                </a:cubicBezTo>
                <a:lnTo>
                  <a:pt x="0" y="511044"/>
                </a:lnTo>
                <a:lnTo>
                  <a:pt x="255522" y="255522"/>
                </a:ln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99834" bIns="49917" rtlCol="0" anchor="ctr"/>
          <a:lstStyle/>
          <a:p>
            <a:pPr algn="ctr"/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目录规范文档介绍</a:t>
            </a:r>
            <a:endParaRPr lang="en-US" altLang="zh-CN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圆角矩形 1"/>
          <p:cNvSpPr/>
          <p:nvPr/>
        </p:nvSpPr>
        <p:spPr>
          <a:xfrm>
            <a:off x="2411760" y="3001516"/>
            <a:ext cx="1008112" cy="511044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324000" bIns="49917" rtlCol="0" anchor="ctr"/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23528" y="351405"/>
            <a:ext cx="372660" cy="372659"/>
          </a:xfrm>
          <a:prstGeom prst="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507136" y="551221"/>
            <a:ext cx="248440" cy="2484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827584" y="379611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 smtClean="0">
                <a:solidFill>
                  <a:srgbClr val="006C3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目录页</a:t>
            </a:r>
            <a:endParaRPr lang="zh-CN" altLang="en-US" sz="2400" b="1" spc="300" dirty="0">
              <a:solidFill>
                <a:srgbClr val="006C3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"/>
          <p:cNvSpPr/>
          <p:nvPr/>
        </p:nvSpPr>
        <p:spPr>
          <a:xfrm>
            <a:off x="2411760" y="3721596"/>
            <a:ext cx="1008112" cy="511044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324000" bIns="49917" rtlCol="0" anchor="ctr"/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3"/>
          <p:cNvSpPr/>
          <p:nvPr/>
        </p:nvSpPr>
        <p:spPr>
          <a:xfrm>
            <a:off x="3347864" y="3721596"/>
            <a:ext cx="3374954" cy="511044"/>
          </a:xfrm>
          <a:custGeom>
            <a:avLst/>
            <a:gdLst/>
            <a:ahLst/>
            <a:cxnLst/>
            <a:rect l="l" t="t" r="r" b="b"/>
            <a:pathLst>
              <a:path w="3374954" h="511044">
                <a:moveTo>
                  <a:pt x="0" y="0"/>
                </a:moveTo>
                <a:lnTo>
                  <a:pt x="3312637" y="0"/>
                </a:lnTo>
                <a:cubicBezTo>
                  <a:pt x="3347054" y="0"/>
                  <a:pt x="3374954" y="27900"/>
                  <a:pt x="3374954" y="62317"/>
                </a:cubicBezTo>
                <a:lnTo>
                  <a:pt x="3374954" y="448727"/>
                </a:lnTo>
                <a:cubicBezTo>
                  <a:pt x="3374954" y="483144"/>
                  <a:pt x="3347054" y="511044"/>
                  <a:pt x="3312637" y="511044"/>
                </a:cubicBezTo>
                <a:lnTo>
                  <a:pt x="0" y="511044"/>
                </a:lnTo>
                <a:lnTo>
                  <a:pt x="255522" y="255522"/>
                </a:ln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99834" bIns="49917" rtlCol="0" anchor="ctr"/>
          <a:lstStyle/>
          <a:p>
            <a:pPr algn="ctr"/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解决冲突方法介绍</a:t>
            </a:r>
            <a:endParaRPr lang="en-US" altLang="zh-CN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"/>
          <p:cNvSpPr/>
          <p:nvPr/>
        </p:nvSpPr>
        <p:spPr>
          <a:xfrm>
            <a:off x="2411760" y="4369668"/>
            <a:ext cx="1008112" cy="511044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324000" bIns="49917" rtlCol="0" anchor="ctr"/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06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3"/>
          <p:cNvSpPr/>
          <p:nvPr/>
        </p:nvSpPr>
        <p:spPr>
          <a:xfrm>
            <a:off x="3347864" y="4369668"/>
            <a:ext cx="3374954" cy="511044"/>
          </a:xfrm>
          <a:custGeom>
            <a:avLst/>
            <a:gdLst/>
            <a:ahLst/>
            <a:cxnLst/>
            <a:rect l="l" t="t" r="r" b="b"/>
            <a:pathLst>
              <a:path w="3374954" h="511044">
                <a:moveTo>
                  <a:pt x="0" y="0"/>
                </a:moveTo>
                <a:lnTo>
                  <a:pt x="3312637" y="0"/>
                </a:lnTo>
                <a:cubicBezTo>
                  <a:pt x="3347054" y="0"/>
                  <a:pt x="3374954" y="27900"/>
                  <a:pt x="3374954" y="62317"/>
                </a:cubicBezTo>
                <a:lnTo>
                  <a:pt x="3374954" y="448727"/>
                </a:lnTo>
                <a:cubicBezTo>
                  <a:pt x="3374954" y="483144"/>
                  <a:pt x="3347054" y="511044"/>
                  <a:pt x="3312637" y="511044"/>
                </a:cubicBezTo>
                <a:lnTo>
                  <a:pt x="0" y="511044"/>
                </a:lnTo>
                <a:lnTo>
                  <a:pt x="255522" y="255522"/>
                </a:lnTo>
                <a:close/>
              </a:path>
            </a:pathLst>
          </a:cu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9834" tIns="49917" rIns="99834" bIns="49917" rtlCol="0" anchor="ctr"/>
          <a:lstStyle/>
          <a:p>
            <a:pPr algn="ctr"/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项目管理方法介绍</a:t>
            </a:r>
            <a:endParaRPr lang="en-US" altLang="zh-CN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7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/>
      <p:bldP spid="13" grpId="0" animBg="1"/>
      <p:bldP spid="14" grpId="0" animBg="1"/>
      <p:bldP spid="16" grpId="0" animBg="1"/>
      <p:bldP spid="2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1" rIns="91424" bIns="45711"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2041144" y="1705372"/>
            <a:ext cx="5112568" cy="2808312"/>
          </a:xfrm>
          <a:prstGeom prst="roundRect">
            <a:avLst>
              <a:gd name="adj" fmla="val 4780"/>
            </a:avLst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flipH="1">
            <a:off x="6649656" y="3865612"/>
            <a:ext cx="504056" cy="648072"/>
          </a:xfrm>
          <a:prstGeom prst="rtTriangle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865680" y="4270524"/>
            <a:ext cx="216000" cy="216000"/>
            <a:chOff x="360000" y="2682000"/>
            <a:chExt cx="288032" cy="288032"/>
          </a:xfrm>
        </p:grpSpPr>
        <p:sp>
          <p:nvSpPr>
            <p:cNvPr id="5" name="椭圆 4"/>
            <p:cNvSpPr/>
            <p:nvPr/>
          </p:nvSpPr>
          <p:spPr>
            <a:xfrm>
              <a:off x="360000" y="2682000"/>
              <a:ext cx="288032" cy="28803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右箭头 5"/>
            <p:cNvSpPr/>
            <p:nvPr/>
          </p:nvSpPr>
          <p:spPr>
            <a:xfrm>
              <a:off x="431560" y="2780936"/>
              <a:ext cx="180000" cy="72000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任意多边形 6"/>
          <p:cNvSpPr/>
          <p:nvPr/>
        </p:nvSpPr>
        <p:spPr>
          <a:xfrm flipH="1">
            <a:off x="2041143" y="1552211"/>
            <a:ext cx="1830723" cy="152543"/>
          </a:xfrm>
          <a:custGeom>
            <a:avLst/>
            <a:gdLst>
              <a:gd name="connsiteX0" fmla="*/ 0 w 1512168"/>
              <a:gd name="connsiteY0" fmla="*/ 216000 h 216000"/>
              <a:gd name="connsiteX1" fmla="*/ 54000 w 1512168"/>
              <a:gd name="connsiteY1" fmla="*/ 0 h 216000"/>
              <a:gd name="connsiteX2" fmla="*/ 1512168 w 1512168"/>
              <a:gd name="connsiteY2" fmla="*/ 0 h 216000"/>
              <a:gd name="connsiteX3" fmla="*/ 1458168 w 1512168"/>
              <a:gd name="connsiteY3" fmla="*/ 216000 h 216000"/>
              <a:gd name="connsiteX4" fmla="*/ 0 w 1512168"/>
              <a:gd name="connsiteY4" fmla="*/ 216000 h 216000"/>
              <a:gd name="connsiteX0-1" fmla="*/ 0 w 1512168"/>
              <a:gd name="connsiteY0-2" fmla="*/ 216000 h 216024"/>
              <a:gd name="connsiteX1-3" fmla="*/ 54000 w 1512168"/>
              <a:gd name="connsiteY1-4" fmla="*/ 0 h 216024"/>
              <a:gd name="connsiteX2-5" fmla="*/ 1512168 w 1512168"/>
              <a:gd name="connsiteY2-6" fmla="*/ 0 h 216024"/>
              <a:gd name="connsiteX3-7" fmla="*/ 1368152 w 1512168"/>
              <a:gd name="connsiteY3-8" fmla="*/ 216024 h 216024"/>
              <a:gd name="connsiteX4-9" fmla="*/ 0 w 1512168"/>
              <a:gd name="connsiteY4-10" fmla="*/ 216000 h 216024"/>
              <a:gd name="connsiteX0-11" fmla="*/ 0 w 1512168"/>
              <a:gd name="connsiteY0-12" fmla="*/ 216000 h 216024"/>
              <a:gd name="connsiteX1-13" fmla="*/ 144016 w 1512168"/>
              <a:gd name="connsiteY1-14" fmla="*/ 0 h 216024"/>
              <a:gd name="connsiteX2-15" fmla="*/ 1512168 w 1512168"/>
              <a:gd name="connsiteY2-16" fmla="*/ 0 h 216024"/>
              <a:gd name="connsiteX3-17" fmla="*/ 1368152 w 1512168"/>
              <a:gd name="connsiteY3-18" fmla="*/ 216024 h 216024"/>
              <a:gd name="connsiteX4-19" fmla="*/ 0 w 1512168"/>
              <a:gd name="connsiteY4-20" fmla="*/ 216000 h 2160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12168" h="216024">
                <a:moveTo>
                  <a:pt x="0" y="216000"/>
                </a:moveTo>
                <a:lnTo>
                  <a:pt x="144016" y="0"/>
                </a:lnTo>
                <a:lnTo>
                  <a:pt x="1512168" y="0"/>
                </a:lnTo>
                <a:lnTo>
                  <a:pt x="1368152" y="216024"/>
                </a:lnTo>
                <a:lnTo>
                  <a:pt x="0" y="216000"/>
                </a:lnTo>
                <a:close/>
              </a:path>
            </a:pathLst>
          </a:custGeom>
          <a:solidFill>
            <a:srgbClr val="0026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979712" y="1765523"/>
            <a:ext cx="4536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项目人员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职责  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46"/>
          <p:cNvSpPr txBox="1">
            <a:spLocks noChangeArrowheads="1"/>
          </p:cNvSpPr>
          <p:nvPr/>
        </p:nvSpPr>
        <p:spPr bwMode="auto">
          <a:xfrm>
            <a:off x="2411760" y="2569468"/>
            <a:ext cx="2360643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ü"/>
              <a:defRPr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小组成员及分工</a:t>
            </a:r>
            <a:endParaRPr lang="en-US" sz="16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46"/>
          <p:cNvSpPr txBox="1">
            <a:spLocks noChangeArrowheads="1"/>
          </p:cNvSpPr>
          <p:nvPr/>
        </p:nvSpPr>
        <p:spPr bwMode="auto">
          <a:xfrm>
            <a:off x="4788024" y="2569468"/>
            <a:ext cx="2133570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ü"/>
              <a:defRPr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成员协同工作方式</a:t>
            </a:r>
            <a:endParaRPr lang="en-US" sz="16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46"/>
          <p:cNvSpPr txBox="1">
            <a:spLocks noChangeArrowheads="1"/>
          </p:cNvSpPr>
          <p:nvPr/>
        </p:nvSpPr>
        <p:spPr bwMode="auto">
          <a:xfrm>
            <a:off x="2411760" y="3073524"/>
            <a:ext cx="2288635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ü"/>
              <a:defRPr/>
            </a:pPr>
            <a:r>
              <a:rPr lang="zh-CN" altLang="en-US" sz="16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开发工具、环境</a:t>
            </a:r>
            <a:endParaRPr lang="en-US" sz="16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流程图: 手动输入 15"/>
          <p:cNvSpPr/>
          <p:nvPr/>
        </p:nvSpPr>
        <p:spPr>
          <a:xfrm rot="5400000" flipH="1">
            <a:off x="3770051" y="-176696"/>
            <a:ext cx="729225" cy="4187040"/>
          </a:xfrm>
          <a:prstGeom prst="flowChartManualInput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2195736" y="1777380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职责、环境配置介绍  </a:t>
            </a:r>
            <a:r>
              <a:rPr lang="en-US" altLang="zh-CN" b="1" dirty="0" smtClean="0">
                <a:solidFill>
                  <a:schemeClr val="bg1"/>
                </a:solidFill>
              </a:rPr>
              <a:t>—— </a:t>
            </a:r>
            <a:r>
              <a:rPr lang="zh-CN" altLang="en-US" b="1" dirty="0" smtClean="0">
                <a:solidFill>
                  <a:schemeClr val="bg1"/>
                </a:solidFill>
              </a:rPr>
              <a:t>吕小凡</a:t>
            </a:r>
            <a:endParaRPr lang="zh-CN" alt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125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625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125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625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9" grpId="0"/>
      <p:bldP spid="10" grpId="0"/>
      <p:bldP spid="11" grpId="0"/>
      <p:bldP spid="12" grpId="0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五边形 69"/>
          <p:cNvSpPr/>
          <p:nvPr/>
        </p:nvSpPr>
        <p:spPr>
          <a:xfrm>
            <a:off x="0" y="274202"/>
            <a:ext cx="2411760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TextBox 14"/>
          <p:cNvSpPr txBox="1">
            <a:spLocks noChangeArrowheads="1"/>
          </p:cNvSpPr>
          <p:nvPr/>
        </p:nvSpPr>
        <p:spPr bwMode="auto">
          <a:xfrm>
            <a:off x="107504" y="286698"/>
            <a:ext cx="2016224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zh-CN" altLang="en-US" sz="16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小组成员及分工</a:t>
            </a:r>
            <a:endParaRPr lang="en-US" altLang="zh-CN" sz="1600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对角圆角矩形 71"/>
          <p:cNvSpPr/>
          <p:nvPr/>
        </p:nvSpPr>
        <p:spPr>
          <a:xfrm>
            <a:off x="755576" y="913284"/>
            <a:ext cx="1343546" cy="573340"/>
          </a:xfrm>
          <a:prstGeom prst="round2Diag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吴文迪</a:t>
            </a:r>
            <a:endParaRPr lang="zh-CN" altLang="en-US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对角圆角矩形 72"/>
          <p:cNvSpPr/>
          <p:nvPr/>
        </p:nvSpPr>
        <p:spPr>
          <a:xfrm>
            <a:off x="755576" y="1705372"/>
            <a:ext cx="1345257" cy="573342"/>
          </a:xfrm>
          <a:prstGeom prst="round2Diag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吕小凡</a:t>
            </a:r>
            <a:endParaRPr lang="zh-CN" altLang="en-US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对角圆角矩形 73"/>
          <p:cNvSpPr/>
          <p:nvPr/>
        </p:nvSpPr>
        <p:spPr>
          <a:xfrm>
            <a:off x="755576" y="2497460"/>
            <a:ext cx="1345257" cy="573340"/>
          </a:xfrm>
          <a:prstGeom prst="round2Diag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王彦博</a:t>
            </a:r>
            <a:endParaRPr lang="zh-CN" altLang="en-US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对角圆角矩形 74"/>
          <p:cNvSpPr/>
          <p:nvPr/>
        </p:nvSpPr>
        <p:spPr>
          <a:xfrm>
            <a:off x="755576" y="3289548"/>
            <a:ext cx="1343546" cy="573342"/>
          </a:xfrm>
          <a:prstGeom prst="round2Diag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梁智聪</a:t>
            </a:r>
            <a:endParaRPr lang="zh-CN" altLang="en-US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>
            <a:off x="2123728" y="1201316"/>
            <a:ext cx="664071" cy="0"/>
          </a:xfrm>
          <a:prstGeom prst="straightConnector1">
            <a:avLst/>
          </a:prstGeom>
          <a:ln cap="rnd">
            <a:solidFill>
              <a:schemeClr val="bg1">
                <a:lumMod val="65000"/>
              </a:schemeClr>
            </a:solidFill>
            <a:prstDash val="sys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组合 76"/>
          <p:cNvGrpSpPr/>
          <p:nvPr/>
        </p:nvGrpSpPr>
        <p:grpSpPr>
          <a:xfrm>
            <a:off x="2843808" y="913284"/>
            <a:ext cx="2832572" cy="619549"/>
            <a:chOff x="3024807" y="1419622"/>
            <a:chExt cx="2627313" cy="574675"/>
          </a:xfrm>
        </p:grpSpPr>
        <p:sp>
          <p:nvSpPr>
            <p:cNvPr id="78" name="文本框 8"/>
            <p:cNvSpPr txBox="1">
              <a:spLocks noChangeArrowheads="1"/>
            </p:cNvSpPr>
            <p:nvPr/>
          </p:nvSpPr>
          <p:spPr bwMode="auto">
            <a:xfrm>
              <a:off x="3024807" y="1419622"/>
              <a:ext cx="1129185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zh-CN" altLang="en-US" sz="19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组长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79" name="文本框 9"/>
            <p:cNvSpPr txBox="1"/>
            <p:nvPr/>
          </p:nvSpPr>
          <p:spPr>
            <a:xfrm>
              <a:off x="3024807" y="1705372"/>
              <a:ext cx="2627313" cy="288925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>
                <a:defRPr/>
              </a:pPr>
              <a:r>
                <a:rPr lang="zh-CN" altLang="zh-CN" sz="1400" dirty="0" smtClean="0">
                  <a:latin typeface="微软雅黑" pitchFamily="34" charset="-122"/>
                  <a:ea typeface="微软雅黑" pitchFamily="34" charset="-122"/>
                </a:rPr>
                <a:t>项目部署</a:t>
              </a:r>
              <a:r>
                <a:rPr lang="zh-CN" altLang="en-US" sz="1400" dirty="0" smtClean="0">
                  <a:latin typeface="微软雅黑" pitchFamily="34" charset="-122"/>
                  <a:ea typeface="微软雅黑" pitchFamily="34" charset="-122"/>
                </a:rPr>
                <a:t>、</a:t>
              </a:r>
              <a:r>
                <a:rPr lang="zh-CN" altLang="zh-CN" sz="1400" dirty="0" smtClean="0">
                  <a:latin typeface="微软雅黑" pitchFamily="34" charset="-122"/>
                  <a:ea typeface="微软雅黑" pitchFamily="34" charset="-122"/>
                </a:rPr>
                <a:t>组织开发</a:t>
              </a:r>
              <a:r>
                <a:rPr lang="zh-CN" altLang="en-US" sz="1400" dirty="0" smtClean="0">
                  <a:latin typeface="微软雅黑" pitchFamily="34" charset="-122"/>
                  <a:ea typeface="微软雅黑" pitchFamily="34" charset="-122"/>
                </a:rPr>
                <a:t>、协助开发</a:t>
              </a:r>
              <a:endParaRPr lang="en-US" altLang="zh-CN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cxnSp>
        <p:nvCxnSpPr>
          <p:cNvPr id="80" name="直接箭头连接符 79"/>
          <p:cNvCxnSpPr/>
          <p:nvPr/>
        </p:nvCxnSpPr>
        <p:spPr>
          <a:xfrm>
            <a:off x="2123728" y="1993404"/>
            <a:ext cx="664071" cy="0"/>
          </a:xfrm>
          <a:prstGeom prst="straightConnector1">
            <a:avLst/>
          </a:prstGeom>
          <a:ln cap="rnd">
            <a:solidFill>
              <a:schemeClr val="bg1">
                <a:lumMod val="65000"/>
              </a:schemeClr>
            </a:solidFill>
            <a:prstDash val="sys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组合 80"/>
          <p:cNvGrpSpPr/>
          <p:nvPr/>
        </p:nvGrpSpPr>
        <p:grpSpPr>
          <a:xfrm>
            <a:off x="2843808" y="1705372"/>
            <a:ext cx="2832572" cy="617838"/>
            <a:chOff x="3888903" y="2139702"/>
            <a:chExt cx="2627313" cy="573088"/>
          </a:xfrm>
        </p:grpSpPr>
        <p:sp>
          <p:nvSpPr>
            <p:cNvPr id="82" name="文本框 11"/>
            <p:cNvSpPr txBox="1">
              <a:spLocks noChangeArrowheads="1"/>
            </p:cNvSpPr>
            <p:nvPr/>
          </p:nvSpPr>
          <p:spPr bwMode="auto">
            <a:xfrm>
              <a:off x="3888903" y="2139702"/>
              <a:ext cx="1129185" cy="319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zh-CN" altLang="en-US" sz="19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秘书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83" name="文本框 12"/>
            <p:cNvSpPr txBox="1"/>
            <p:nvPr/>
          </p:nvSpPr>
          <p:spPr>
            <a:xfrm>
              <a:off x="3888903" y="2425452"/>
              <a:ext cx="2627313" cy="287338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>
                <a:defRPr/>
              </a:pPr>
              <a:r>
                <a:rPr lang="zh-CN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会议总结、会议记录、</a:t>
              </a:r>
              <a:r>
                <a:rPr lang="en-US" altLang="zh-CN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84" name="直接箭头连接符 83"/>
          <p:cNvCxnSpPr/>
          <p:nvPr/>
        </p:nvCxnSpPr>
        <p:spPr>
          <a:xfrm>
            <a:off x="2123728" y="2785492"/>
            <a:ext cx="664071" cy="0"/>
          </a:xfrm>
          <a:prstGeom prst="straightConnector1">
            <a:avLst/>
          </a:prstGeom>
          <a:ln cap="rnd">
            <a:solidFill>
              <a:schemeClr val="bg1">
                <a:lumMod val="65000"/>
              </a:schemeClr>
            </a:solidFill>
            <a:prstDash val="sys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组合 84"/>
          <p:cNvGrpSpPr/>
          <p:nvPr/>
        </p:nvGrpSpPr>
        <p:grpSpPr>
          <a:xfrm>
            <a:off x="2843809" y="2425452"/>
            <a:ext cx="3456384" cy="617837"/>
            <a:chOff x="4682788" y="2934767"/>
            <a:chExt cx="2683212" cy="573087"/>
          </a:xfrm>
        </p:grpSpPr>
        <p:sp>
          <p:nvSpPr>
            <p:cNvPr id="86" name="文本框 14"/>
            <p:cNvSpPr txBox="1">
              <a:spLocks noChangeArrowheads="1"/>
            </p:cNvSpPr>
            <p:nvPr/>
          </p:nvSpPr>
          <p:spPr bwMode="auto">
            <a:xfrm>
              <a:off x="4738688" y="2934767"/>
              <a:ext cx="1129185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87" name="文本框 15"/>
            <p:cNvSpPr txBox="1"/>
            <p:nvPr/>
          </p:nvSpPr>
          <p:spPr>
            <a:xfrm>
              <a:off x="4682788" y="3068352"/>
              <a:ext cx="2683212" cy="439502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>
                <a:defRPr/>
              </a:pPr>
              <a:r>
                <a:rPr lang="zh-CN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担任项目经理、负责进行项目管理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88" name="直接箭头连接符 87"/>
          <p:cNvCxnSpPr/>
          <p:nvPr/>
        </p:nvCxnSpPr>
        <p:spPr>
          <a:xfrm>
            <a:off x="2123728" y="3577580"/>
            <a:ext cx="664071" cy="0"/>
          </a:xfrm>
          <a:prstGeom prst="straightConnector1">
            <a:avLst/>
          </a:prstGeom>
          <a:ln cap="rnd">
            <a:solidFill>
              <a:schemeClr val="bg1">
                <a:lumMod val="65000"/>
              </a:schemeClr>
            </a:solidFill>
            <a:prstDash val="sys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组合 88"/>
          <p:cNvGrpSpPr/>
          <p:nvPr/>
        </p:nvGrpSpPr>
        <p:grpSpPr>
          <a:xfrm>
            <a:off x="2843807" y="3217543"/>
            <a:ext cx="3528392" cy="689843"/>
            <a:chOff x="5529974" y="3654846"/>
            <a:chExt cx="2682049" cy="639877"/>
          </a:xfrm>
        </p:grpSpPr>
        <p:sp>
          <p:nvSpPr>
            <p:cNvPr id="90" name="文本框 17"/>
            <p:cNvSpPr txBox="1">
              <a:spLocks noChangeArrowheads="1"/>
            </p:cNvSpPr>
            <p:nvPr/>
          </p:nvSpPr>
          <p:spPr bwMode="auto">
            <a:xfrm>
              <a:off x="5651500" y="3654846"/>
              <a:ext cx="1129185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91" name="文本框 18"/>
            <p:cNvSpPr txBox="1"/>
            <p:nvPr/>
          </p:nvSpPr>
          <p:spPr>
            <a:xfrm>
              <a:off x="5529974" y="3721635"/>
              <a:ext cx="2682049" cy="573088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>
                <a:defRPr/>
              </a:pPr>
              <a:r>
                <a:rPr lang="zh-CN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制作编码规范文档、后期负责开发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5" name="对角圆角矩形 94"/>
          <p:cNvSpPr/>
          <p:nvPr/>
        </p:nvSpPr>
        <p:spPr>
          <a:xfrm>
            <a:off x="755576" y="4081636"/>
            <a:ext cx="1343546" cy="573342"/>
          </a:xfrm>
          <a:prstGeom prst="round2Diag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李俊华</a:t>
            </a:r>
            <a:endParaRPr lang="zh-CN" altLang="en-US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6" name="直接箭头连接符 95"/>
          <p:cNvCxnSpPr/>
          <p:nvPr/>
        </p:nvCxnSpPr>
        <p:spPr>
          <a:xfrm>
            <a:off x="2123728" y="4369668"/>
            <a:ext cx="664071" cy="0"/>
          </a:xfrm>
          <a:prstGeom prst="straightConnector1">
            <a:avLst/>
          </a:prstGeom>
          <a:ln cap="rnd">
            <a:solidFill>
              <a:schemeClr val="bg1">
                <a:lumMod val="65000"/>
              </a:schemeClr>
            </a:solidFill>
            <a:prstDash val="sys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组合 96"/>
          <p:cNvGrpSpPr/>
          <p:nvPr/>
        </p:nvGrpSpPr>
        <p:grpSpPr>
          <a:xfrm>
            <a:off x="2843808" y="4009631"/>
            <a:ext cx="2904580" cy="689843"/>
            <a:chOff x="5517920" y="3654846"/>
            <a:chExt cx="2694103" cy="639877"/>
          </a:xfrm>
        </p:grpSpPr>
        <p:sp>
          <p:nvSpPr>
            <p:cNvPr id="98" name="文本框 17"/>
            <p:cNvSpPr txBox="1">
              <a:spLocks noChangeArrowheads="1"/>
            </p:cNvSpPr>
            <p:nvPr/>
          </p:nvSpPr>
          <p:spPr bwMode="auto">
            <a:xfrm>
              <a:off x="5651500" y="3654846"/>
              <a:ext cx="1129185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99" name="文本框 18"/>
            <p:cNvSpPr txBox="1"/>
            <p:nvPr/>
          </p:nvSpPr>
          <p:spPr>
            <a:xfrm>
              <a:off x="5517920" y="3721635"/>
              <a:ext cx="2694103" cy="573088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>
                <a:defRPr/>
              </a:pPr>
              <a:r>
                <a:rPr lang="zh-CN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解决冲突问题、</a:t>
              </a:r>
              <a:r>
                <a:rPr lang="zh-CN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后期负责开发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0" name="对角圆角矩形 99"/>
          <p:cNvSpPr/>
          <p:nvPr/>
        </p:nvSpPr>
        <p:spPr>
          <a:xfrm>
            <a:off x="755576" y="4801716"/>
            <a:ext cx="1343546" cy="573342"/>
          </a:xfrm>
          <a:prstGeom prst="round2Diag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8581" tIns="49291" rIns="98581" bIns="49291" anchor="ctr"/>
          <a:lstStyle/>
          <a:p>
            <a:pPr algn="ctr">
              <a:defRPr/>
            </a:pPr>
            <a:r>
              <a:rPr lang="zh-CN" altLang="en-US" sz="17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徐天诚</a:t>
            </a:r>
            <a:endParaRPr lang="zh-CN" altLang="en-US" sz="1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1" name="直接箭头连接符 100"/>
          <p:cNvCxnSpPr/>
          <p:nvPr/>
        </p:nvCxnSpPr>
        <p:spPr>
          <a:xfrm>
            <a:off x="2123728" y="5089748"/>
            <a:ext cx="664071" cy="0"/>
          </a:xfrm>
          <a:prstGeom prst="straightConnector1">
            <a:avLst/>
          </a:prstGeom>
          <a:ln cap="rnd">
            <a:solidFill>
              <a:schemeClr val="bg1">
                <a:lumMod val="65000"/>
              </a:schemeClr>
            </a:solidFill>
            <a:prstDash val="sys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2843808" y="4729711"/>
            <a:ext cx="3240360" cy="689843"/>
            <a:chOff x="5584710" y="3654846"/>
            <a:chExt cx="2627313" cy="639877"/>
          </a:xfrm>
        </p:grpSpPr>
        <p:sp>
          <p:nvSpPr>
            <p:cNvPr id="103" name="文本框 17"/>
            <p:cNvSpPr txBox="1">
              <a:spLocks noChangeArrowheads="1"/>
            </p:cNvSpPr>
            <p:nvPr/>
          </p:nvSpPr>
          <p:spPr bwMode="auto">
            <a:xfrm>
              <a:off x="5651500" y="3654846"/>
              <a:ext cx="1129185" cy="320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eaLnBrk="0" fontAlgn="base" hangingPunct="0"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04" name="文本框 18"/>
            <p:cNvSpPr txBox="1"/>
            <p:nvPr/>
          </p:nvSpPr>
          <p:spPr>
            <a:xfrm>
              <a:off x="5584710" y="3721635"/>
              <a:ext cx="2627313" cy="573088"/>
            </a:xfrm>
            <a:prstGeom prst="rect">
              <a:avLst/>
            </a:prstGeom>
            <a:noFill/>
          </p:spPr>
          <p:txBody>
            <a:bodyPr anchor="ctr"/>
            <a:lstStyle/>
            <a:p>
              <a:pPr>
                <a:defRPr/>
              </a:pPr>
              <a:r>
                <a:rPr lang="zh-CN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制作目录规范文档</a:t>
              </a:r>
              <a:r>
                <a:rPr lang="zh-CN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、后期负责开发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0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5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9000"/>
                            </p:stCondLst>
                            <p:childTnLst>
                              <p:par>
                                <p:cTn id="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/>
      <p:bldP spid="72" grpId="0" animBg="1"/>
      <p:bldP spid="73" grpId="0" animBg="1"/>
      <p:bldP spid="74" grpId="0" animBg="1"/>
      <p:bldP spid="75" grpId="0" animBg="1"/>
      <p:bldP spid="95" grpId="0" animBg="1"/>
      <p:bldP spid="10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2411760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14"/>
          <p:cNvSpPr txBox="1">
            <a:spLocks noChangeArrowheads="1"/>
          </p:cNvSpPr>
          <p:nvPr/>
        </p:nvSpPr>
        <p:spPr bwMode="auto">
          <a:xfrm>
            <a:off x="107504" y="286698"/>
            <a:ext cx="2016224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zh-CN" altLang="en-US" sz="16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成员协同工作方式</a:t>
            </a:r>
            <a:endParaRPr lang="en-US" altLang="zh-CN" sz="1600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7"/>
          <p:cNvSpPr txBox="1">
            <a:spLocks noChangeArrowheads="1"/>
          </p:cNvSpPr>
          <p:nvPr/>
        </p:nvSpPr>
        <p:spPr bwMode="auto">
          <a:xfrm>
            <a:off x="539552" y="1273324"/>
            <a:ext cx="8064896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zh-CN" sz="2400" b="1" dirty="0" smtClean="0">
                <a:latin typeface="微软雅黑" pitchFamily="34" charset="-122"/>
              </a:rPr>
              <a:t>代码交流机制</a:t>
            </a:r>
            <a:r>
              <a:rPr lang="zh-CN" altLang="zh-CN" sz="2400" b="1" dirty="0" smtClean="0">
                <a:latin typeface="微软雅黑" pitchFamily="34" charset="-122"/>
              </a:rPr>
              <a:t>：</a:t>
            </a:r>
            <a:r>
              <a:rPr lang="en-US" altLang="zh-CN" sz="2400" b="1" dirty="0" smtClean="0">
                <a:latin typeface="微软雅黑" pitchFamily="34" charset="-122"/>
              </a:rPr>
              <a:t> </a:t>
            </a:r>
            <a:r>
              <a:rPr lang="en-US" altLang="zh-CN" sz="2400" dirty="0" smtClean="0">
                <a:latin typeface="微软雅黑" pitchFamily="34" charset="-122"/>
              </a:rPr>
              <a:t>GitHub</a:t>
            </a:r>
            <a:endParaRPr lang="zh-CN" altLang="zh-CN" sz="2400" dirty="0" smtClean="0">
              <a:latin typeface="微软雅黑" pitchFamily="34" charset="-122"/>
            </a:endParaRPr>
          </a:p>
          <a:p>
            <a:r>
              <a:rPr lang="en-US" altLang="zh-CN" sz="2400" b="1" dirty="0" smtClean="0">
                <a:latin typeface="微软雅黑" pitchFamily="34" charset="-122"/>
              </a:rPr>
              <a:t> </a:t>
            </a:r>
            <a:endParaRPr lang="zh-CN" altLang="zh-CN" sz="2400" dirty="0" smtClean="0">
              <a:latin typeface="微软雅黑" pitchFamily="34" charset="-122"/>
            </a:endParaRPr>
          </a:p>
          <a:p>
            <a:r>
              <a:rPr lang="zh-CN" altLang="zh-CN" sz="2400" b="1" dirty="0" smtClean="0">
                <a:latin typeface="微软雅黑" pitchFamily="34" charset="-122"/>
              </a:rPr>
              <a:t>会议：</a:t>
            </a:r>
            <a:r>
              <a:rPr lang="zh-CN" altLang="zh-CN" sz="2400" dirty="0" smtClean="0">
                <a:latin typeface="微软雅黑" pitchFamily="34" charset="-122"/>
              </a:rPr>
              <a:t>每周三、周六讨论。</a:t>
            </a:r>
          </a:p>
          <a:p>
            <a:r>
              <a:rPr lang="en-US" altLang="zh-CN" sz="2400" dirty="0" smtClean="0">
                <a:latin typeface="微软雅黑" pitchFamily="34" charset="-122"/>
              </a:rPr>
              <a:t> </a:t>
            </a:r>
            <a:endParaRPr lang="zh-CN" altLang="zh-CN" sz="2400" dirty="0" smtClean="0">
              <a:latin typeface="微软雅黑" pitchFamily="34" charset="-122"/>
            </a:endParaRPr>
          </a:p>
          <a:p>
            <a:r>
              <a:rPr lang="zh-CN" altLang="zh-CN" sz="2400" b="1" dirty="0" smtClean="0">
                <a:latin typeface="微软雅黑" pitchFamily="34" charset="-122"/>
              </a:rPr>
              <a:t>项目管理软件</a:t>
            </a:r>
            <a:r>
              <a:rPr lang="zh-CN" altLang="zh-CN" sz="2400" dirty="0" smtClean="0">
                <a:latin typeface="微软雅黑" pitchFamily="34" charset="-122"/>
              </a:rPr>
              <a:t>：禅道</a:t>
            </a:r>
          </a:p>
          <a:p>
            <a:r>
              <a:rPr lang="en-US" altLang="zh-CN" sz="2400" b="1" dirty="0" smtClean="0">
                <a:latin typeface="微软雅黑" pitchFamily="34" charset="-122"/>
              </a:rPr>
              <a:t> </a:t>
            </a:r>
            <a:endParaRPr lang="zh-CN" altLang="zh-CN" sz="2400" dirty="0" smtClean="0">
              <a:latin typeface="微软雅黑" pitchFamily="34" charset="-122"/>
            </a:endParaRPr>
          </a:p>
          <a:p>
            <a:r>
              <a:rPr lang="zh-CN" altLang="zh-CN" sz="2400" b="1" dirty="0" smtClean="0">
                <a:latin typeface="微软雅黑" pitchFamily="34" charset="-122"/>
              </a:rPr>
              <a:t>时间管理软件</a:t>
            </a:r>
            <a:r>
              <a:rPr lang="zh-CN" altLang="zh-CN" sz="2400" dirty="0" smtClean="0">
                <a:latin typeface="微软雅黑" pitchFamily="34" charset="-122"/>
              </a:rPr>
              <a:t>：</a:t>
            </a:r>
            <a:r>
              <a:rPr lang="en-US" altLang="zh-CN" sz="2400" dirty="0" smtClean="0">
                <a:latin typeface="微软雅黑" pitchFamily="34" charset="-122"/>
              </a:rPr>
              <a:t>Teambition</a:t>
            </a:r>
            <a:endParaRPr lang="zh-CN" altLang="zh-CN" sz="2400" dirty="0">
              <a:latin typeface="微软雅黑" pitchFamily="34" charset="-122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2411760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14"/>
          <p:cNvSpPr txBox="1">
            <a:spLocks noChangeArrowheads="1"/>
          </p:cNvSpPr>
          <p:nvPr/>
        </p:nvSpPr>
        <p:spPr bwMode="auto">
          <a:xfrm>
            <a:off x="107504" y="286698"/>
            <a:ext cx="2016224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zh-CN" altLang="en-US" sz="16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开发工具、环境</a:t>
            </a:r>
            <a:endParaRPr lang="en-US" altLang="zh-CN" sz="1600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12"/>
          <p:cNvSpPr>
            <a:spLocks noChangeArrowheads="1"/>
          </p:cNvSpPr>
          <p:nvPr/>
        </p:nvSpPr>
        <p:spPr bwMode="auto">
          <a:xfrm>
            <a:off x="2244775" y="3401865"/>
            <a:ext cx="6015037" cy="184467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开发工具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2017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C#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项目管理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：禅道、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Teambition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14"/>
          <p:cNvCxnSpPr>
            <a:cxnSpLocks noChangeShapeType="1"/>
          </p:cNvCxnSpPr>
          <p:nvPr/>
        </p:nvCxnSpPr>
        <p:spPr bwMode="auto">
          <a:xfrm>
            <a:off x="1922512" y="3496202"/>
            <a:ext cx="0" cy="1656000"/>
          </a:xfrm>
          <a:prstGeom prst="line">
            <a:avLst/>
          </a:prstGeom>
          <a:noFill/>
          <a:ln w="22225">
            <a:solidFill>
              <a:srgbClr val="006C31"/>
            </a:solidFill>
            <a:round/>
          </a:ln>
        </p:spPr>
      </p:cxnSp>
      <p:sp>
        <p:nvSpPr>
          <p:cNvPr id="8" name="矩形 6"/>
          <p:cNvSpPr/>
          <p:nvPr/>
        </p:nvSpPr>
        <p:spPr bwMode="auto">
          <a:xfrm>
            <a:off x="971600" y="1273324"/>
            <a:ext cx="2513012" cy="2016000"/>
          </a:xfrm>
          <a:custGeom>
            <a:avLst/>
            <a:gdLst>
              <a:gd name="T0" fmla="*/ 0 w 3209366"/>
              <a:gd name="T1" fmla="*/ 0 h 2322286"/>
              <a:gd name="T2" fmla="*/ 1966702 w 3209366"/>
              <a:gd name="T3" fmla="*/ 130654 h 2322286"/>
              <a:gd name="T4" fmla="*/ 1967750 w 3209366"/>
              <a:gd name="T5" fmla="*/ 2075947 h 2322286"/>
              <a:gd name="T6" fmla="*/ 0 w 3209366"/>
              <a:gd name="T7" fmla="*/ 2322738 h 2322286"/>
              <a:gd name="T8" fmla="*/ 0 w 3209366"/>
              <a:gd name="T9" fmla="*/ 0 h 232228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209366" h="2322286">
                <a:moveTo>
                  <a:pt x="0" y="0"/>
                </a:moveTo>
                <a:lnTo>
                  <a:pt x="3207657" y="130628"/>
                </a:lnTo>
                <a:cubicBezTo>
                  <a:pt x="3208227" y="778933"/>
                  <a:pt x="3208796" y="1427238"/>
                  <a:pt x="3209366" y="2075543"/>
                </a:cubicBezTo>
                <a:lnTo>
                  <a:pt x="0" y="232228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 w="25400" cap="flat" cmpd="sng">
            <a:solidFill>
              <a:schemeClr val="bg1"/>
            </a:solidFill>
            <a:miter lim="800000"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6"/>
          <p:cNvSpPr/>
          <p:nvPr/>
        </p:nvSpPr>
        <p:spPr bwMode="auto">
          <a:xfrm>
            <a:off x="2563862" y="1273324"/>
            <a:ext cx="2511425" cy="2016000"/>
          </a:xfrm>
          <a:custGeom>
            <a:avLst/>
            <a:gdLst>
              <a:gd name="T0" fmla="*/ 0 w 3209366"/>
              <a:gd name="T1" fmla="*/ 0 h 2322286"/>
              <a:gd name="T2" fmla="*/ 1964219 w 3209366"/>
              <a:gd name="T3" fmla="*/ 130654 h 2322286"/>
              <a:gd name="T4" fmla="*/ 1965265 w 3209366"/>
              <a:gd name="T5" fmla="*/ 2075947 h 2322286"/>
              <a:gd name="T6" fmla="*/ 0 w 3209366"/>
              <a:gd name="T7" fmla="*/ 2322738 h 2322286"/>
              <a:gd name="T8" fmla="*/ 0 w 3209366"/>
              <a:gd name="T9" fmla="*/ 0 h 232228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209366" h="2322286">
                <a:moveTo>
                  <a:pt x="0" y="0"/>
                </a:moveTo>
                <a:lnTo>
                  <a:pt x="3207657" y="130628"/>
                </a:lnTo>
                <a:cubicBezTo>
                  <a:pt x="3208227" y="778933"/>
                  <a:pt x="3208796" y="1427238"/>
                  <a:pt x="3209366" y="2075543"/>
                </a:cubicBezTo>
                <a:lnTo>
                  <a:pt x="0" y="232228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 w="25400" cap="flat" cmpd="sng">
            <a:solidFill>
              <a:schemeClr val="bg1"/>
            </a:solidFill>
            <a:miter lim="800000"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6"/>
          <p:cNvSpPr/>
          <p:nvPr/>
        </p:nvSpPr>
        <p:spPr bwMode="auto">
          <a:xfrm>
            <a:off x="4154537" y="1273324"/>
            <a:ext cx="2513013" cy="2016000"/>
          </a:xfrm>
          <a:custGeom>
            <a:avLst/>
            <a:gdLst>
              <a:gd name="T0" fmla="*/ 0 w 3209366"/>
              <a:gd name="T1" fmla="*/ 0 h 2322286"/>
              <a:gd name="T2" fmla="*/ 1966704 w 3209366"/>
              <a:gd name="T3" fmla="*/ 130654 h 2322286"/>
              <a:gd name="T4" fmla="*/ 1967751 w 3209366"/>
              <a:gd name="T5" fmla="*/ 2075947 h 2322286"/>
              <a:gd name="T6" fmla="*/ 0 w 3209366"/>
              <a:gd name="T7" fmla="*/ 2322738 h 2322286"/>
              <a:gd name="T8" fmla="*/ 0 w 3209366"/>
              <a:gd name="T9" fmla="*/ 0 h 232228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209366" h="2322286">
                <a:moveTo>
                  <a:pt x="0" y="0"/>
                </a:moveTo>
                <a:lnTo>
                  <a:pt x="3207657" y="130628"/>
                </a:lnTo>
                <a:cubicBezTo>
                  <a:pt x="3208227" y="778933"/>
                  <a:pt x="3208796" y="1427238"/>
                  <a:pt x="3209366" y="2075543"/>
                </a:cubicBezTo>
                <a:lnTo>
                  <a:pt x="0" y="232228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 w="25400" cap="flat" cmpd="sng">
            <a:solidFill>
              <a:schemeClr val="bg1"/>
            </a:solidFill>
            <a:miter lim="800000"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6"/>
          <p:cNvSpPr/>
          <p:nvPr/>
        </p:nvSpPr>
        <p:spPr bwMode="auto">
          <a:xfrm>
            <a:off x="5746800" y="1273324"/>
            <a:ext cx="2513012" cy="2016000"/>
          </a:xfrm>
          <a:custGeom>
            <a:avLst/>
            <a:gdLst>
              <a:gd name="T0" fmla="*/ 0 w 3209366"/>
              <a:gd name="T1" fmla="*/ 0 h 2322286"/>
              <a:gd name="T2" fmla="*/ 1966702 w 3209366"/>
              <a:gd name="T3" fmla="*/ 130654 h 2322286"/>
              <a:gd name="T4" fmla="*/ 1967750 w 3209366"/>
              <a:gd name="T5" fmla="*/ 2075947 h 2322286"/>
              <a:gd name="T6" fmla="*/ 0 w 3209366"/>
              <a:gd name="T7" fmla="*/ 2322738 h 2322286"/>
              <a:gd name="T8" fmla="*/ 0 w 3209366"/>
              <a:gd name="T9" fmla="*/ 0 h 232228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209366" h="2322286">
                <a:moveTo>
                  <a:pt x="0" y="0"/>
                </a:moveTo>
                <a:lnTo>
                  <a:pt x="3207657" y="130628"/>
                </a:lnTo>
                <a:cubicBezTo>
                  <a:pt x="3208227" y="778933"/>
                  <a:pt x="3208796" y="1427238"/>
                  <a:pt x="3209366" y="2075543"/>
                </a:cubicBezTo>
                <a:lnTo>
                  <a:pt x="0" y="232228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 w="25400" cap="flat" cmpd="sng">
            <a:solidFill>
              <a:schemeClr val="bg1"/>
            </a:solidFill>
            <a:miter lim="800000"/>
          </a:ln>
          <a:effectLst>
            <a:outerShdw dist="25400" dir="5400000" algn="ctr" rotWithShape="0">
              <a:srgbClr val="000000">
                <a:alpha val="25000"/>
              </a:srgbClr>
            </a:outerShdw>
          </a:effectLst>
        </p:spPr>
        <p:txBody>
          <a:bodyPr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210088" y="2672834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项目部署、组织开发介绍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210088" y="2672834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项目部署、组织开发介绍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8" grpId="0" animBg="1"/>
      <p:bldP spid="9" grpId="0" animBg="1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1" rIns="91424" bIns="45711"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2041144" y="1705372"/>
            <a:ext cx="5112568" cy="2808312"/>
          </a:xfrm>
          <a:prstGeom prst="roundRect">
            <a:avLst>
              <a:gd name="adj" fmla="val 4780"/>
            </a:avLst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flipH="1">
            <a:off x="6649656" y="3865612"/>
            <a:ext cx="504056" cy="648072"/>
          </a:xfrm>
          <a:prstGeom prst="rtTriangle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865680" y="4270524"/>
            <a:ext cx="216000" cy="216000"/>
            <a:chOff x="360000" y="2682000"/>
            <a:chExt cx="288032" cy="288032"/>
          </a:xfrm>
        </p:grpSpPr>
        <p:sp>
          <p:nvSpPr>
            <p:cNvPr id="5" name="椭圆 4"/>
            <p:cNvSpPr/>
            <p:nvPr/>
          </p:nvSpPr>
          <p:spPr>
            <a:xfrm>
              <a:off x="360000" y="2682000"/>
              <a:ext cx="288032" cy="28803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右箭头 5"/>
            <p:cNvSpPr/>
            <p:nvPr/>
          </p:nvSpPr>
          <p:spPr>
            <a:xfrm>
              <a:off x="431560" y="2780936"/>
              <a:ext cx="180000" cy="72000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任意多边形 6"/>
          <p:cNvSpPr/>
          <p:nvPr/>
        </p:nvSpPr>
        <p:spPr>
          <a:xfrm flipH="1">
            <a:off x="2041143" y="1552211"/>
            <a:ext cx="1830723" cy="152543"/>
          </a:xfrm>
          <a:custGeom>
            <a:avLst/>
            <a:gdLst>
              <a:gd name="connsiteX0" fmla="*/ 0 w 1512168"/>
              <a:gd name="connsiteY0" fmla="*/ 216000 h 216000"/>
              <a:gd name="connsiteX1" fmla="*/ 54000 w 1512168"/>
              <a:gd name="connsiteY1" fmla="*/ 0 h 216000"/>
              <a:gd name="connsiteX2" fmla="*/ 1512168 w 1512168"/>
              <a:gd name="connsiteY2" fmla="*/ 0 h 216000"/>
              <a:gd name="connsiteX3" fmla="*/ 1458168 w 1512168"/>
              <a:gd name="connsiteY3" fmla="*/ 216000 h 216000"/>
              <a:gd name="connsiteX4" fmla="*/ 0 w 1512168"/>
              <a:gd name="connsiteY4" fmla="*/ 216000 h 216000"/>
              <a:gd name="connsiteX0-1" fmla="*/ 0 w 1512168"/>
              <a:gd name="connsiteY0-2" fmla="*/ 216000 h 216024"/>
              <a:gd name="connsiteX1-3" fmla="*/ 54000 w 1512168"/>
              <a:gd name="connsiteY1-4" fmla="*/ 0 h 216024"/>
              <a:gd name="connsiteX2-5" fmla="*/ 1512168 w 1512168"/>
              <a:gd name="connsiteY2-6" fmla="*/ 0 h 216024"/>
              <a:gd name="connsiteX3-7" fmla="*/ 1368152 w 1512168"/>
              <a:gd name="connsiteY3-8" fmla="*/ 216024 h 216024"/>
              <a:gd name="connsiteX4-9" fmla="*/ 0 w 1512168"/>
              <a:gd name="connsiteY4-10" fmla="*/ 216000 h 216024"/>
              <a:gd name="connsiteX0-11" fmla="*/ 0 w 1512168"/>
              <a:gd name="connsiteY0-12" fmla="*/ 216000 h 216024"/>
              <a:gd name="connsiteX1-13" fmla="*/ 144016 w 1512168"/>
              <a:gd name="connsiteY1-14" fmla="*/ 0 h 216024"/>
              <a:gd name="connsiteX2-15" fmla="*/ 1512168 w 1512168"/>
              <a:gd name="connsiteY2-16" fmla="*/ 0 h 216024"/>
              <a:gd name="connsiteX3-17" fmla="*/ 1368152 w 1512168"/>
              <a:gd name="connsiteY3-18" fmla="*/ 216024 h 216024"/>
              <a:gd name="connsiteX4-19" fmla="*/ 0 w 1512168"/>
              <a:gd name="connsiteY4-20" fmla="*/ 216000 h 2160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12168" h="216024">
                <a:moveTo>
                  <a:pt x="0" y="216000"/>
                </a:moveTo>
                <a:lnTo>
                  <a:pt x="144016" y="0"/>
                </a:lnTo>
                <a:lnTo>
                  <a:pt x="1512168" y="0"/>
                </a:lnTo>
                <a:lnTo>
                  <a:pt x="1368152" y="216024"/>
                </a:lnTo>
                <a:lnTo>
                  <a:pt x="0" y="216000"/>
                </a:lnTo>
                <a:close/>
              </a:path>
            </a:pathLst>
          </a:custGeom>
          <a:solidFill>
            <a:srgbClr val="0026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手动输入 7"/>
          <p:cNvSpPr/>
          <p:nvPr/>
        </p:nvSpPr>
        <p:spPr>
          <a:xfrm rot="5400000" flipH="1">
            <a:off x="3268011" y="325344"/>
            <a:ext cx="1013226" cy="3466960"/>
          </a:xfrm>
          <a:prstGeom prst="flowChartManualInput">
            <a:avLst/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041144" y="1765523"/>
            <a:ext cx="3250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项目部署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吴文迪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46"/>
          <p:cNvSpPr txBox="1">
            <a:spLocks noChangeArrowheads="1"/>
          </p:cNvSpPr>
          <p:nvPr/>
        </p:nvSpPr>
        <p:spPr bwMode="auto">
          <a:xfrm>
            <a:off x="2833232" y="2947268"/>
            <a:ext cx="2072611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zh-CN" altLang="en-US" sz="1600" b="1" dirty="0" smtClean="0"/>
              <a:t> 创建项目</a:t>
            </a:r>
            <a:endParaRPr lang="zh-CN" altLang="zh-CN" sz="1600" dirty="0"/>
          </a:p>
        </p:txBody>
      </p:sp>
      <p:sp>
        <p:nvSpPr>
          <p:cNvPr id="11" name="TextBox 146"/>
          <p:cNvSpPr txBox="1">
            <a:spLocks noChangeArrowheads="1"/>
          </p:cNvSpPr>
          <p:nvPr/>
        </p:nvSpPr>
        <p:spPr bwMode="auto">
          <a:xfrm>
            <a:off x="4722966" y="2947268"/>
            <a:ext cx="2133570" cy="32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zh-CN" altLang="en-US" sz="1600" b="1" dirty="0" smtClean="0"/>
              <a:t> 组织开发</a:t>
            </a:r>
            <a:endParaRPr lang="zh-CN" altLang="zh-CN" sz="1600" dirty="0"/>
          </a:p>
        </p:txBody>
      </p:sp>
      <p:sp>
        <p:nvSpPr>
          <p:cNvPr id="12" name="TextBox 146"/>
          <p:cNvSpPr txBox="1">
            <a:spLocks noChangeArrowheads="1"/>
          </p:cNvSpPr>
          <p:nvPr/>
        </p:nvSpPr>
        <p:spPr bwMode="auto">
          <a:xfrm>
            <a:off x="2833232" y="3414047"/>
            <a:ext cx="2072611" cy="570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404" tIns="38702" rIns="77404" bIns="3870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itchFamily="2" charset="2"/>
              <a:buChar char="ü"/>
              <a:defRPr/>
            </a:pPr>
            <a:r>
              <a:rPr lang="zh-CN" altLang="en-US" sz="1600" b="1" dirty="0" smtClean="0"/>
              <a:t> 确定</a:t>
            </a:r>
            <a:r>
              <a:rPr lang="zh-CN" altLang="en-US" sz="1600" b="1" dirty="0" smtClean="0"/>
              <a:t>待做事务</a:t>
            </a:r>
            <a:endParaRPr lang="zh-CN" altLang="zh-CN" sz="1600" dirty="0" smtClean="0"/>
          </a:p>
          <a:p>
            <a:pPr eaLnBrk="1" hangingPunct="1">
              <a:defRPr/>
            </a:pPr>
            <a:endParaRPr lang="en-US" altLang="zh-CN" sz="16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8" grpId="0" animBg="1"/>
      <p:bldP spid="9" grpId="0"/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0" y="274202"/>
            <a:ext cx="2411760" cy="360040"/>
          </a:xfrm>
          <a:prstGeom prst="homePlate">
            <a:avLst/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14"/>
          <p:cNvSpPr txBox="1">
            <a:spLocks noChangeArrowheads="1"/>
          </p:cNvSpPr>
          <p:nvPr/>
        </p:nvSpPr>
        <p:spPr bwMode="auto">
          <a:xfrm>
            <a:off x="107504" y="286698"/>
            <a:ext cx="2016224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项目部署</a:t>
            </a:r>
            <a:endParaRPr lang="zh-CN" altLang="en-US" sz="16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707616" y="1337844"/>
            <a:ext cx="7704856" cy="1008112"/>
          </a:xfrm>
          <a:prstGeom prst="rightArrow">
            <a:avLst>
              <a:gd name="adj1" fmla="val 60078"/>
              <a:gd name="adj2" fmla="val 50000"/>
            </a:avLst>
          </a:prstGeom>
          <a:solidFill>
            <a:srgbClr val="004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2483768" y="1817897"/>
            <a:ext cx="5928704" cy="1008112"/>
          </a:xfrm>
          <a:prstGeom prst="rightArrow">
            <a:avLst>
              <a:gd name="adj1" fmla="val 60078"/>
              <a:gd name="adj2" fmla="val 50000"/>
            </a:avLst>
          </a:prstGeom>
          <a:solidFill>
            <a:srgbClr val="006C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右箭头 6"/>
          <p:cNvSpPr/>
          <p:nvPr/>
        </p:nvSpPr>
        <p:spPr>
          <a:xfrm>
            <a:off x="4355976" y="2297950"/>
            <a:ext cx="4056496" cy="1008112"/>
          </a:xfrm>
          <a:prstGeom prst="rightArrow">
            <a:avLst>
              <a:gd name="adj1" fmla="val 60078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27584" y="1672623"/>
            <a:ext cx="14401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创建项目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627784" y="2152676"/>
            <a:ext cx="14401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分配待做事务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499992" y="2632729"/>
            <a:ext cx="14401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组织开发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363636" y="3112783"/>
            <a:ext cx="14401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7"/>
          <p:cNvSpPr txBox="1">
            <a:spLocks noChangeArrowheads="1"/>
          </p:cNvSpPr>
          <p:nvPr/>
        </p:nvSpPr>
        <p:spPr bwMode="auto">
          <a:xfrm>
            <a:off x="4499992" y="3217540"/>
            <a:ext cx="1728192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确定开发人员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  <a:p>
            <a:pPr algn="ctr" eaLnBrk="1" hangingPunct="1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协助搭建环境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文本框 7"/>
          <p:cNvSpPr txBox="1">
            <a:spLocks noChangeArrowheads="1"/>
          </p:cNvSpPr>
          <p:nvPr/>
        </p:nvSpPr>
        <p:spPr bwMode="auto">
          <a:xfrm>
            <a:off x="2627784" y="2713484"/>
            <a:ext cx="1728192" cy="441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为所有成员分配下周需要完成的任务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5" name="文本框 7"/>
          <p:cNvSpPr txBox="1">
            <a:spLocks noChangeArrowheads="1"/>
          </p:cNvSpPr>
          <p:nvPr/>
        </p:nvSpPr>
        <p:spPr bwMode="auto">
          <a:xfrm>
            <a:off x="710424" y="2201940"/>
            <a:ext cx="1701335" cy="58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在</a:t>
            </a: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GitHub</a:t>
            </a: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上建立工程：</a:t>
            </a:r>
            <a:r>
              <a:rPr lang="en-US" altLang="zh-CN" sz="1400" dirty="0" smtClean="0"/>
              <a:t> </a:t>
            </a:r>
            <a:r>
              <a:rPr lang="en-US" altLang="zh-CN" sz="1400" dirty="0" smtClean="0">
                <a:latin typeface="幼圆" pitchFamily="49" charset="-122"/>
                <a:ea typeface="幼圆" pitchFamily="49" charset="-122"/>
              </a:rPr>
              <a:t>AutoUpdate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4" grpId="0" animBg="1"/>
      <p:bldP spid="6" grpId="0" animBg="1"/>
      <p:bldP spid="7" grpId="0" animBg="1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半成品网络学院  https://tao13.taobao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1237</Words>
  <Application>Microsoft Office PowerPoint</Application>
  <PresentationFormat>全屏显示(16:10)</PresentationFormat>
  <Paragraphs>194</Paragraphs>
  <Slides>23</Slides>
  <Notes>18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半成品网络学院  https://tao13.taobao.com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Sky123.Org</cp:lastModifiedBy>
  <cp:revision>16</cp:revision>
  <dcterms:created xsi:type="dcterms:W3CDTF">2015-03-06T08:45:00Z</dcterms:created>
  <dcterms:modified xsi:type="dcterms:W3CDTF">2018-03-21T15:05:24Z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